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Lst>
  <p:sldSz cy="5143500" cx="9144000"/>
  <p:notesSz cx="6858000" cy="9144000"/>
  <p:embeddedFontLst>
    <p:embeddedFont>
      <p:font typeface="Red Hat Display SemiBold"/>
      <p:regular r:id="rId19"/>
      <p:bold r:id="rId20"/>
      <p:italic r:id="rId21"/>
      <p:boldItalic r:id="rId22"/>
    </p:embeddedFont>
    <p:embeddedFont>
      <p:font typeface="Red Hat Text Medium"/>
      <p:regular r:id="rId23"/>
      <p:bold r:id="rId24"/>
      <p:italic r:id="rId25"/>
      <p:boldItalic r:id="rId26"/>
    </p:embeddedFont>
    <p:embeddedFont>
      <p:font typeface="Red Hat Display Black"/>
      <p:bold r:id="rId27"/>
      <p:boldItalic r:id="rId28"/>
    </p:embeddedFont>
    <p:embeddedFont>
      <p:font typeface="Red Hat Display"/>
      <p:regular r:id="rId29"/>
      <p:bold r:id="rId30"/>
      <p:italic r:id="rId31"/>
      <p:boldItalic r:id="rId32"/>
    </p:embeddedFont>
    <p:embeddedFont>
      <p:font typeface="Josefin Sans"/>
      <p:regular r:id="rId33"/>
      <p:bold r:id="rId34"/>
      <p:italic r:id="rId35"/>
      <p:boldItalic r:id="rId36"/>
    </p:embeddedFont>
    <p:embeddedFont>
      <p:font typeface="Red Hat Text"/>
      <p:regular r:id="rId37"/>
      <p:bold r:id="rId38"/>
      <p:italic r:id="rId39"/>
      <p:boldItalic r:id="rId40"/>
    </p:embeddedFont>
    <p:embeddedFont>
      <p:font typeface="Red Hat Display ExtraBold"/>
      <p:bold r:id="rId41"/>
      <p:boldItalic r:id="rId42"/>
    </p:embeddedFont>
    <p:embeddedFont>
      <p:font typeface="Josefin Sans Light"/>
      <p:regular r:id="rId43"/>
      <p:bold r:id="rId44"/>
      <p:italic r:id="rId45"/>
      <p:boldItalic r:id="rId46"/>
    </p:embeddedFont>
    <p:embeddedFont>
      <p:font typeface="Red Hat Display Light"/>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Jacob Schumacher"/>
  <p:cmAuthor clrIdx="1" id="1" initials="" lastIdx="2" name="Yassaman Omidbakhsh"/>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edHatText-boldItalic.fntdata"/><Relationship Id="rId42" Type="http://schemas.openxmlformats.org/officeDocument/2006/relationships/font" Target="fonts/RedHatDisplayExtraBold-boldItalic.fntdata"/><Relationship Id="rId41" Type="http://schemas.openxmlformats.org/officeDocument/2006/relationships/font" Target="fonts/RedHatDisplayExtraBold-bold.fntdata"/><Relationship Id="rId44" Type="http://schemas.openxmlformats.org/officeDocument/2006/relationships/font" Target="fonts/JosefinSansLight-bold.fntdata"/><Relationship Id="rId43" Type="http://schemas.openxmlformats.org/officeDocument/2006/relationships/font" Target="fonts/JosefinSansLight-regular.fntdata"/><Relationship Id="rId46" Type="http://schemas.openxmlformats.org/officeDocument/2006/relationships/font" Target="fonts/JosefinSansLight-boldItalic.fntdata"/><Relationship Id="rId45" Type="http://schemas.openxmlformats.org/officeDocument/2006/relationships/font" Target="fonts/JosefinSansLigh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2.xml"/><Relationship Id="rId48" Type="http://schemas.openxmlformats.org/officeDocument/2006/relationships/font" Target="fonts/RedHatDisplayLight-bold.fntdata"/><Relationship Id="rId47" Type="http://schemas.openxmlformats.org/officeDocument/2006/relationships/font" Target="fonts/RedHatDisplayLight-regular.fntdata"/><Relationship Id="rId49" Type="http://schemas.openxmlformats.org/officeDocument/2006/relationships/font" Target="fonts/RedHatDisplayLight-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edHatDisplay-italic.fntdata"/><Relationship Id="rId30" Type="http://schemas.openxmlformats.org/officeDocument/2006/relationships/font" Target="fonts/RedHatDisplay-bold.fntdata"/><Relationship Id="rId33" Type="http://schemas.openxmlformats.org/officeDocument/2006/relationships/font" Target="fonts/JosefinSans-regular.fntdata"/><Relationship Id="rId32" Type="http://schemas.openxmlformats.org/officeDocument/2006/relationships/font" Target="fonts/RedHatDisplay-boldItalic.fntdata"/><Relationship Id="rId35" Type="http://schemas.openxmlformats.org/officeDocument/2006/relationships/font" Target="fonts/JosefinSans-italic.fntdata"/><Relationship Id="rId34" Type="http://schemas.openxmlformats.org/officeDocument/2006/relationships/font" Target="fonts/JosefinSans-bold.fntdata"/><Relationship Id="rId37" Type="http://schemas.openxmlformats.org/officeDocument/2006/relationships/font" Target="fonts/RedHatText-regular.fntdata"/><Relationship Id="rId36" Type="http://schemas.openxmlformats.org/officeDocument/2006/relationships/font" Target="fonts/JosefinSans-boldItalic.fntdata"/><Relationship Id="rId39" Type="http://schemas.openxmlformats.org/officeDocument/2006/relationships/font" Target="fonts/RedHatText-italic.fntdata"/><Relationship Id="rId38" Type="http://schemas.openxmlformats.org/officeDocument/2006/relationships/font" Target="fonts/RedHatText-bold.fntdata"/><Relationship Id="rId20" Type="http://schemas.openxmlformats.org/officeDocument/2006/relationships/font" Target="fonts/RedHatDisplaySemiBold-bold.fntdata"/><Relationship Id="rId22" Type="http://schemas.openxmlformats.org/officeDocument/2006/relationships/font" Target="fonts/RedHatDisplaySemiBold-boldItalic.fntdata"/><Relationship Id="rId21" Type="http://schemas.openxmlformats.org/officeDocument/2006/relationships/font" Target="fonts/RedHatDisplaySemiBold-italic.fntdata"/><Relationship Id="rId24" Type="http://schemas.openxmlformats.org/officeDocument/2006/relationships/font" Target="fonts/RedHatTextMedium-bold.fntdata"/><Relationship Id="rId23" Type="http://schemas.openxmlformats.org/officeDocument/2006/relationships/font" Target="fonts/RedHatTextMedium-regular.fntdata"/><Relationship Id="rId26" Type="http://schemas.openxmlformats.org/officeDocument/2006/relationships/font" Target="fonts/RedHatTextMedium-boldItalic.fntdata"/><Relationship Id="rId25" Type="http://schemas.openxmlformats.org/officeDocument/2006/relationships/font" Target="fonts/RedHatTextMedium-italic.fntdata"/><Relationship Id="rId28" Type="http://schemas.openxmlformats.org/officeDocument/2006/relationships/font" Target="fonts/RedHatDisplayBlack-boldItalic.fntdata"/><Relationship Id="rId27" Type="http://schemas.openxmlformats.org/officeDocument/2006/relationships/font" Target="fonts/RedHatDisplayBlack-bold.fntdata"/><Relationship Id="rId29" Type="http://schemas.openxmlformats.org/officeDocument/2006/relationships/font" Target="fonts/RedHatDisplay-regular.fntdata"/><Relationship Id="rId50" Type="http://schemas.openxmlformats.org/officeDocument/2006/relationships/font" Target="fonts/RedHatDisplayLight-bold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font" Target="fonts/RedHatDisplaySemiBold-regular.fntdata"/><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2-20T18:12:28.895">
    <p:pos x="2" y="0"/>
    <p:text>Love having the big money projects, but would something timely and getting big time world media like the Turkish / Syrian earthquake relief be good to have showcased?</p:text>
  </p:cm>
  <p:cm authorId="1" idx="1" dt="2023-02-20T18:12:28.895">
    <p:pos x="2" y="0"/>
    <p:text>agreed 100%. I will update this slide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3-02-20T18:12:14.645">
    <p:pos x="0" y="0"/>
    <p:text>Just throwing this out there for deep thought, as I know it all seems pretty straightforward and simply laid out here, but do you think that a non-crypto NGO will fully understand these items without confusion? 
Again, not saying they are confusing, just making sure everyone stops, takes a minute to give it a good read and ensures that is true :)</p:text>
  </p:cm>
  <p:cm authorId="1" idx="2" dt="2023-02-20T18:12:14.645">
    <p:pos x="0" y="0"/>
    <p:text>I was thinking the same thing when making this slide but at the end of the day we are offering these same benefits to these NGOs as our whitelabel. I would be up for simplifying the sentences so it's more clear for such audience but I think it's important to inform them about these as they will end up using them...</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58c393ab0c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58c393ab0c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25818abe3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25818abe3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2176645dd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2176645dd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371ce217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371ce217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359bec2e0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359bec2e0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58c393ab0c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58c393ab0c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0e3e8260f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0e3e8260f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Gurves are the big dream of Giveth. Gurves turn donors into investors and volunteers into shareholders, coordinating all of the stakeholders around the nonprofit’s regen microeconomy. Ok i am going to skip over an explanation of Bonding how BC’s work… so if you don’t know, its ok, just believe me that this makes sense. Let’s say that Mutual Aid Mondays has ironed out the kinks around coordinating as a DAO with their reputation system and has become Mutual Aid Denver DAO and has 200k worth of GIVtokens staked behind it via GIVpower. They can start a Gurve.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9de6ce93cb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9de6ce93cb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Gurves are the big dream of Giveth. Gurves turn donors into investors and volunteers into shareholders, coordinating all of the stakeholders around the nonprofit’s regen microeconomy. Ok i am going to skip over an explanation of Bonding how BC’s work… so if you don’t know, its ok, just believe me that this makes sense. Let’s say that Mutual Aid Mondays has ironed out the kinks around coordinating as a DAO with their reputation system and has become Mutual Aid Denver DAO and has 200k worth of GIVtokens staked behind it via GIVpower. They can start a Gurve.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0e3e8260f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0e3e8260f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Gurves are the big dream of Giveth. Gurves turn donors into investors and volunteers into shareholders, coordinating all of the stakeholders around the nonprofit’s regen microeconomy. Ok i am going to skip over an explanation of Bonding how BC’s work… so if you don’t know, its ok, just believe me that this makes sense. Let’s say that Mutual Aid Mondays has ironed out the kinks around coordinating as a DAO with their reputation system and has become Mutual Aid Denver DAO and has 200k worth of GIVtokens staked behind it via GIVpower. They can start a Gurve.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717d4307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717d4307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2de51344c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2de51344c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 Id="rId3" Type="http://schemas.openxmlformats.org/officeDocument/2006/relationships/image" Target="../media/image1.png"/><Relationship Id="rId4"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4"/>
          <p:cNvSpPr txBox="1"/>
          <p:nvPr>
            <p:ph type="ctrTitle"/>
          </p:nvPr>
        </p:nvSpPr>
        <p:spPr>
          <a:xfrm>
            <a:off x="249900" y="1617200"/>
            <a:ext cx="8520600" cy="1758000"/>
          </a:xfrm>
          <a:prstGeom prst="rect">
            <a:avLst/>
          </a:prstGeom>
        </p:spPr>
        <p:txBody>
          <a:bodyPr anchorCtr="0" anchor="b" bIns="91425" lIns="91425" spcFirstLastPara="1" rIns="91425" wrap="square" tIns="91425">
            <a:normAutofit/>
          </a:bodyPr>
          <a:lstStyle>
            <a:lvl1pPr lvl="0" rtl="0">
              <a:spcBef>
                <a:spcPts val="0"/>
              </a:spcBef>
              <a:spcAft>
                <a:spcPts val="0"/>
              </a:spcAft>
              <a:buSzPts val="5200"/>
              <a:buFont typeface="Red Hat Display Black"/>
              <a:buNone/>
              <a:defRPr sz="5200">
                <a:latin typeface="Red Hat Display Black"/>
                <a:ea typeface="Red Hat Display Black"/>
                <a:cs typeface="Red Hat Display Black"/>
                <a:sym typeface="Red Hat Display Black"/>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249900" y="3335425"/>
            <a:ext cx="8520600" cy="4278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1600"/>
              <a:buFont typeface="Red Hat Display Light"/>
              <a:buNone/>
              <a:defRPr sz="1600">
                <a:solidFill>
                  <a:schemeClr val="dk1"/>
                </a:solidFill>
                <a:latin typeface="Red Hat Display Light"/>
                <a:ea typeface="Red Hat Display Light"/>
                <a:cs typeface="Red Hat Display Light"/>
                <a:sym typeface="Red Hat Display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2" type="subTitle"/>
          </p:nvPr>
        </p:nvSpPr>
        <p:spPr>
          <a:xfrm>
            <a:off x="552700" y="3956150"/>
            <a:ext cx="5530800" cy="3936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1200"/>
              <a:buFont typeface="Red Hat Display Light"/>
              <a:buNone/>
              <a:defRPr sz="1200">
                <a:solidFill>
                  <a:schemeClr val="dk1"/>
                </a:solidFill>
                <a:latin typeface="Red Hat Display Light"/>
                <a:ea typeface="Red Hat Display Light"/>
                <a:cs typeface="Red Hat Display Light"/>
                <a:sym typeface="Red Hat Display Light"/>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58" name="Google Shape;58;p14"/>
          <p:cNvSpPr txBox="1"/>
          <p:nvPr>
            <p:ph idx="3" type="subTitle"/>
          </p:nvPr>
        </p:nvSpPr>
        <p:spPr>
          <a:xfrm>
            <a:off x="552700" y="4319375"/>
            <a:ext cx="5530800" cy="3438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FED670"/>
              </a:buClr>
              <a:buSzPts val="1200"/>
              <a:buFont typeface="Red Hat Display Light"/>
              <a:buNone/>
              <a:defRPr sz="1200">
                <a:solidFill>
                  <a:srgbClr val="FED670"/>
                </a:solidFill>
                <a:latin typeface="Red Hat Display Light"/>
                <a:ea typeface="Red Hat Display Light"/>
                <a:cs typeface="Red Hat Display Light"/>
                <a:sym typeface="Red Hat Display Light"/>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pic>
        <p:nvPicPr>
          <p:cNvPr id="59" name="Google Shape;59;p14"/>
          <p:cNvPicPr preferRelativeResize="0"/>
          <p:nvPr/>
        </p:nvPicPr>
        <p:blipFill>
          <a:blip r:embed="rId3">
            <a:alphaModFix/>
          </a:blip>
          <a:stretch>
            <a:fillRect/>
          </a:stretch>
        </p:blipFill>
        <p:spPr>
          <a:xfrm>
            <a:off x="364125" y="4011950"/>
            <a:ext cx="211475" cy="211475"/>
          </a:xfrm>
          <a:prstGeom prst="rect">
            <a:avLst/>
          </a:prstGeom>
          <a:noFill/>
          <a:ln>
            <a:noFill/>
          </a:ln>
        </p:spPr>
      </p:pic>
      <p:pic>
        <p:nvPicPr>
          <p:cNvPr id="60" name="Google Shape;60;p14"/>
          <p:cNvPicPr preferRelativeResize="0"/>
          <p:nvPr/>
        </p:nvPicPr>
        <p:blipFill>
          <a:blip r:embed="rId4">
            <a:alphaModFix/>
          </a:blip>
          <a:stretch>
            <a:fillRect/>
          </a:stretch>
        </p:blipFill>
        <p:spPr>
          <a:xfrm>
            <a:off x="164462" y="4396625"/>
            <a:ext cx="610804" cy="2114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rmation 1" type="secHead">
  <p:cSld name="SECTION_HEADER">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15"/>
          <p:cNvSpPr txBox="1"/>
          <p:nvPr>
            <p:ph type="title"/>
          </p:nvPr>
        </p:nvSpPr>
        <p:spPr>
          <a:xfrm>
            <a:off x="311700" y="997175"/>
            <a:ext cx="8520600" cy="841800"/>
          </a:xfrm>
          <a:prstGeom prst="rect">
            <a:avLst/>
          </a:prstGeom>
        </p:spPr>
        <p:txBody>
          <a:bodyPr anchorCtr="0" anchor="ctr" bIns="91425" lIns="91425" spcFirstLastPara="1" rIns="91425" wrap="square" tIns="91425">
            <a:normAutofit/>
          </a:bodyPr>
          <a:lstStyle>
            <a:lvl1pPr lvl="0" rtl="0">
              <a:spcBef>
                <a:spcPts val="0"/>
              </a:spcBef>
              <a:spcAft>
                <a:spcPts val="0"/>
              </a:spcAft>
              <a:buSzPts val="4000"/>
              <a:buFont typeface="Red Hat Display Black"/>
              <a:buNone/>
              <a:defRPr sz="4000">
                <a:latin typeface="Red Hat Display Black"/>
                <a:ea typeface="Red Hat Display Black"/>
                <a:cs typeface="Red Hat Display Black"/>
                <a:sym typeface="Red Hat Display Black"/>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3" name="Google Shape;63;p15"/>
          <p:cNvSpPr txBox="1"/>
          <p:nvPr>
            <p:ph idx="1" type="subTitle"/>
          </p:nvPr>
        </p:nvSpPr>
        <p:spPr>
          <a:xfrm>
            <a:off x="366625" y="2046425"/>
            <a:ext cx="8520600" cy="295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FED670"/>
              </a:buClr>
              <a:buSzPts val="1200"/>
              <a:buFont typeface="Red Hat Display Light"/>
              <a:buNone/>
              <a:defRPr sz="1200">
                <a:solidFill>
                  <a:srgbClr val="FED670"/>
                </a:solidFill>
                <a:latin typeface="Red Hat Display Light"/>
                <a:ea typeface="Red Hat Display Light"/>
                <a:cs typeface="Red Hat Display Light"/>
                <a:sym typeface="Red Hat Display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4" name="Google Shape;64;p15"/>
          <p:cNvSpPr txBox="1"/>
          <p:nvPr>
            <p:ph idx="2" type="title"/>
          </p:nvPr>
        </p:nvSpPr>
        <p:spPr>
          <a:xfrm>
            <a:off x="339163" y="2832050"/>
            <a:ext cx="8520600" cy="841800"/>
          </a:xfrm>
          <a:prstGeom prst="rect">
            <a:avLst/>
          </a:prstGeom>
        </p:spPr>
        <p:txBody>
          <a:bodyPr anchorCtr="0" anchor="ctr" bIns="91425" lIns="91425" spcFirstLastPara="1" rIns="91425" wrap="square" tIns="91425">
            <a:normAutofit/>
          </a:bodyPr>
          <a:lstStyle>
            <a:lvl1pPr lvl="0" rtl="0">
              <a:spcBef>
                <a:spcPts val="0"/>
              </a:spcBef>
              <a:spcAft>
                <a:spcPts val="0"/>
              </a:spcAft>
              <a:buSzPts val="4000"/>
              <a:buFont typeface="Red Hat Display Black"/>
              <a:buNone/>
              <a:defRPr sz="4000">
                <a:latin typeface="Red Hat Display Black"/>
                <a:ea typeface="Red Hat Display Black"/>
                <a:cs typeface="Red Hat Display Black"/>
                <a:sym typeface="Red Hat Display Black"/>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5" name="Google Shape;65;p15"/>
          <p:cNvSpPr txBox="1"/>
          <p:nvPr>
            <p:ph idx="3" type="subTitle"/>
          </p:nvPr>
        </p:nvSpPr>
        <p:spPr>
          <a:xfrm>
            <a:off x="394088" y="3881300"/>
            <a:ext cx="8520600" cy="295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FED670"/>
              </a:buClr>
              <a:buSzPts val="1200"/>
              <a:buFont typeface="Red Hat Display Light"/>
              <a:buNone/>
              <a:defRPr sz="1200">
                <a:solidFill>
                  <a:srgbClr val="FED670"/>
                </a:solidFill>
                <a:latin typeface="Red Hat Display Light"/>
                <a:ea typeface="Red Hat Display Light"/>
                <a:cs typeface="Red Hat Display Light"/>
                <a:sym typeface="Red Hat Display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6" name="Google Shape;66;p15"/>
          <p:cNvSpPr txBox="1"/>
          <p:nvPr>
            <p:ph idx="4" type="subTitle"/>
          </p:nvPr>
        </p:nvSpPr>
        <p:spPr>
          <a:xfrm>
            <a:off x="394100" y="4436850"/>
            <a:ext cx="5530800" cy="3936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1200"/>
              <a:buFont typeface="Red Hat Display Light"/>
              <a:buNone/>
              <a:defRPr sz="1200">
                <a:solidFill>
                  <a:schemeClr val="dk1"/>
                </a:solidFill>
                <a:latin typeface="Red Hat Display Light"/>
                <a:ea typeface="Red Hat Display Light"/>
                <a:cs typeface="Red Hat Display Light"/>
                <a:sym typeface="Red Hat Display Light"/>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nouncements" type="twoColTx">
  <p:cSld name="TITLE_AND_TWO_COLUMNS">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16"/>
          <p:cNvSpPr txBox="1"/>
          <p:nvPr>
            <p:ph type="title"/>
          </p:nvPr>
        </p:nvSpPr>
        <p:spPr>
          <a:xfrm>
            <a:off x="311700" y="1505350"/>
            <a:ext cx="8520600" cy="841800"/>
          </a:xfrm>
          <a:prstGeom prst="rect">
            <a:avLst/>
          </a:prstGeom>
        </p:spPr>
        <p:txBody>
          <a:bodyPr anchorCtr="0" anchor="ctr" bIns="91425" lIns="91425" spcFirstLastPara="1" rIns="91425" wrap="square" tIns="91425">
            <a:normAutofit/>
          </a:bodyPr>
          <a:lstStyle>
            <a:lvl1pPr lvl="0" rtl="0">
              <a:spcBef>
                <a:spcPts val="0"/>
              </a:spcBef>
              <a:spcAft>
                <a:spcPts val="0"/>
              </a:spcAft>
              <a:buSzPts val="4000"/>
              <a:buFont typeface="Red Hat Display Black"/>
              <a:buNone/>
              <a:defRPr sz="4000">
                <a:latin typeface="Red Hat Display Black"/>
                <a:ea typeface="Red Hat Display Black"/>
                <a:cs typeface="Red Hat Display Black"/>
                <a:sym typeface="Red Hat Display Black"/>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9" name="Google Shape;69;p16"/>
          <p:cNvSpPr txBox="1"/>
          <p:nvPr>
            <p:ph idx="1" type="subTitle"/>
          </p:nvPr>
        </p:nvSpPr>
        <p:spPr>
          <a:xfrm>
            <a:off x="366625" y="2554575"/>
            <a:ext cx="8520600" cy="295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FED670"/>
              </a:buClr>
              <a:buSzPts val="1200"/>
              <a:buFont typeface="Red Hat Display Light"/>
              <a:buNone/>
              <a:defRPr sz="1200">
                <a:solidFill>
                  <a:srgbClr val="FED670"/>
                </a:solidFill>
                <a:latin typeface="Red Hat Display Light"/>
                <a:ea typeface="Red Hat Display Light"/>
                <a:cs typeface="Red Hat Display Light"/>
                <a:sym typeface="Red Hat Display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orking Groups" type="titleOnly">
  <p:cSld name="TITLE_ONLY">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17"/>
          <p:cNvSpPr txBox="1"/>
          <p:nvPr>
            <p:ph type="title"/>
          </p:nvPr>
        </p:nvSpPr>
        <p:spPr>
          <a:xfrm>
            <a:off x="311700" y="1862425"/>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4000"/>
              <a:buFont typeface="Red Hat Display Black"/>
              <a:buNone/>
              <a:defRPr sz="4000">
                <a:latin typeface="Red Hat Display Black"/>
                <a:ea typeface="Red Hat Display Black"/>
                <a:cs typeface="Red Hat Display Black"/>
                <a:sym typeface="Red Hat Display Black"/>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2" name="Google Shape;72;p17"/>
          <p:cNvSpPr txBox="1"/>
          <p:nvPr>
            <p:ph idx="1" type="subTitle"/>
          </p:nvPr>
        </p:nvSpPr>
        <p:spPr>
          <a:xfrm>
            <a:off x="366625" y="2911650"/>
            <a:ext cx="8520600" cy="2952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FED670"/>
              </a:buClr>
              <a:buSzPts val="1200"/>
              <a:buFont typeface="Red Hat Display Light"/>
              <a:buNone/>
              <a:defRPr sz="1200">
                <a:solidFill>
                  <a:srgbClr val="FED670"/>
                </a:solidFill>
                <a:latin typeface="Red Hat Display Light"/>
                <a:ea typeface="Red Hat Display Light"/>
                <a:cs typeface="Red Hat Display Light"/>
                <a:sym typeface="Red Hat Display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ection">
  <p:cSld name="ONE_COLUMN_TEXT">
    <p:bg>
      <p:bgPr>
        <a:blipFill>
          <a:blip r:embed="rId2">
            <a:alphaModFix/>
          </a:blip>
          <a:stretch>
            <a:fillRect/>
          </a:stretch>
        </a:blipFill>
      </p:bgPr>
    </p:bg>
    <p:spTree>
      <p:nvGrpSpPr>
        <p:cNvPr id="73" name="Shape 73"/>
        <p:cNvGrpSpPr/>
        <p:nvPr/>
      </p:nvGrpSpPr>
      <p:grpSpPr>
        <a:xfrm>
          <a:off x="0" y="0"/>
          <a:ext cx="0" cy="0"/>
          <a:chOff x="0" y="0"/>
          <a:chExt cx="0" cy="0"/>
        </a:xfrm>
      </p:grpSpPr>
      <p:sp>
        <p:nvSpPr>
          <p:cNvPr id="74" name="Google Shape;74;p18"/>
          <p:cNvSpPr txBox="1"/>
          <p:nvPr>
            <p:ph type="title"/>
          </p:nvPr>
        </p:nvSpPr>
        <p:spPr>
          <a:xfrm>
            <a:off x="311700" y="1505350"/>
            <a:ext cx="8520600" cy="841800"/>
          </a:xfrm>
          <a:prstGeom prst="rect">
            <a:avLst/>
          </a:prstGeom>
        </p:spPr>
        <p:txBody>
          <a:bodyPr anchorCtr="0" anchor="ctr" bIns="91425" lIns="91425" spcFirstLastPara="1" rIns="91425" wrap="square" tIns="91425">
            <a:normAutofit/>
          </a:bodyPr>
          <a:lstStyle>
            <a:lvl1pPr lvl="0" rtl="0">
              <a:spcBef>
                <a:spcPts val="0"/>
              </a:spcBef>
              <a:spcAft>
                <a:spcPts val="0"/>
              </a:spcAft>
              <a:buSzPts val="4000"/>
              <a:buFont typeface="Red Hat Display Black"/>
              <a:buNone/>
              <a:defRPr sz="4000">
                <a:latin typeface="Red Hat Display Black"/>
                <a:ea typeface="Red Hat Display Black"/>
                <a:cs typeface="Red Hat Display Black"/>
                <a:sym typeface="Red Hat Display Black"/>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5" name="Google Shape;75;p18"/>
          <p:cNvSpPr txBox="1"/>
          <p:nvPr>
            <p:ph idx="1" type="subTitle"/>
          </p:nvPr>
        </p:nvSpPr>
        <p:spPr>
          <a:xfrm>
            <a:off x="366625" y="2554575"/>
            <a:ext cx="8520600" cy="295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FED670"/>
              </a:buClr>
              <a:buSzPts val="1200"/>
              <a:buFont typeface="Red Hat Display Light"/>
              <a:buNone/>
              <a:defRPr sz="1200">
                <a:solidFill>
                  <a:srgbClr val="FED670"/>
                </a:solidFill>
                <a:latin typeface="Red Hat Display Light"/>
                <a:ea typeface="Red Hat Display Light"/>
                <a:cs typeface="Red Hat Display Light"/>
                <a:sym typeface="Red Hat Display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6" name="Google Shape;76;p18"/>
          <p:cNvSpPr txBox="1"/>
          <p:nvPr>
            <p:ph idx="2" type="subTitle"/>
          </p:nvPr>
        </p:nvSpPr>
        <p:spPr>
          <a:xfrm>
            <a:off x="400950" y="3344975"/>
            <a:ext cx="5530800" cy="3936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1000"/>
              <a:buFont typeface="Red Hat Display Light"/>
              <a:buNone/>
              <a:defRPr sz="1000">
                <a:solidFill>
                  <a:schemeClr val="dk1"/>
                </a:solidFill>
                <a:latin typeface="Red Hat Display Light"/>
                <a:ea typeface="Red Hat Display Light"/>
                <a:cs typeface="Red Hat Display Light"/>
                <a:sym typeface="Red Hat Display Light"/>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Area Presentation">
  <p:cSld name="MAIN_POINT">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19"/>
          <p:cNvSpPr txBox="1"/>
          <p:nvPr>
            <p:ph type="title"/>
          </p:nvPr>
        </p:nvSpPr>
        <p:spPr>
          <a:xfrm>
            <a:off x="311700" y="1428350"/>
            <a:ext cx="4893600" cy="1792500"/>
          </a:xfrm>
          <a:prstGeom prst="rect">
            <a:avLst/>
          </a:prstGeom>
        </p:spPr>
        <p:txBody>
          <a:bodyPr anchorCtr="0" anchor="ctr" bIns="91425" lIns="91425" spcFirstLastPara="1" rIns="91425" wrap="square" tIns="91425">
            <a:normAutofit/>
          </a:bodyPr>
          <a:lstStyle>
            <a:lvl1pPr lvl="0" rtl="0">
              <a:spcBef>
                <a:spcPts val="0"/>
              </a:spcBef>
              <a:spcAft>
                <a:spcPts val="0"/>
              </a:spcAft>
              <a:buSzPts val="4000"/>
              <a:buFont typeface="Red Hat Display Black"/>
              <a:buNone/>
              <a:defRPr sz="4000">
                <a:latin typeface="Red Hat Display Black"/>
                <a:ea typeface="Red Hat Display Black"/>
                <a:cs typeface="Red Hat Display Black"/>
                <a:sym typeface="Red Hat Display Black"/>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9" name="Google Shape;79;p19"/>
          <p:cNvSpPr txBox="1"/>
          <p:nvPr>
            <p:ph idx="1" type="subTitle"/>
          </p:nvPr>
        </p:nvSpPr>
        <p:spPr>
          <a:xfrm>
            <a:off x="339175" y="3172600"/>
            <a:ext cx="8520600" cy="295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accent5"/>
              </a:buClr>
              <a:buSzPts val="1300"/>
              <a:buFont typeface="Red Hat Display SemiBold"/>
              <a:buNone/>
              <a:defRPr sz="1300">
                <a:solidFill>
                  <a:schemeClr val="accent5"/>
                </a:solidFill>
                <a:latin typeface="Red Hat Display SemiBold"/>
                <a:ea typeface="Red Hat Display SemiBold"/>
                <a:cs typeface="Red Hat Display SemiBold"/>
                <a:sym typeface="Red Hat Display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pdates">
  <p:cSld name="SECTION_TITLE_AND_DESCRIPTION">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311700" y="1807500"/>
            <a:ext cx="8520600" cy="8418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FED670"/>
              </a:buClr>
              <a:buSzPts val="4000"/>
              <a:buFont typeface="Red Hat Display Black"/>
              <a:buNone/>
              <a:defRPr sz="4000">
                <a:solidFill>
                  <a:srgbClr val="FED670"/>
                </a:solidFill>
                <a:latin typeface="Red Hat Display Black"/>
                <a:ea typeface="Red Hat Display Black"/>
                <a:cs typeface="Red Hat Display Black"/>
                <a:sym typeface="Red Hat Display Black"/>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2" name="Google Shape;82;p20"/>
          <p:cNvSpPr txBox="1"/>
          <p:nvPr>
            <p:ph idx="1" type="subTitle"/>
          </p:nvPr>
        </p:nvSpPr>
        <p:spPr>
          <a:xfrm>
            <a:off x="366625" y="2856725"/>
            <a:ext cx="8520600" cy="295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FED670"/>
              </a:buClr>
              <a:buSzPts val="1200"/>
              <a:buFont typeface="Red Hat Display Light"/>
              <a:buNone/>
              <a:defRPr sz="1200">
                <a:solidFill>
                  <a:srgbClr val="FED670"/>
                </a:solidFill>
                <a:latin typeface="Red Hat Display Light"/>
                <a:ea typeface="Red Hat Display Light"/>
                <a:cs typeface="Red Hat Display Light"/>
                <a:sym typeface="Red Hat Display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l">
  <p:cSld name="CAPTION_ONLY">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1"/>
          <p:cNvSpPr txBox="1"/>
          <p:nvPr>
            <p:ph type="title"/>
          </p:nvPr>
        </p:nvSpPr>
        <p:spPr>
          <a:xfrm>
            <a:off x="311700" y="1807500"/>
            <a:ext cx="8520600" cy="8418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FED670"/>
              </a:buClr>
              <a:buSzPts val="7000"/>
              <a:buFont typeface="Red Hat Display Black"/>
              <a:buNone/>
              <a:defRPr sz="7000">
                <a:solidFill>
                  <a:srgbClr val="FED670"/>
                </a:solidFill>
                <a:latin typeface="Red Hat Display Black"/>
                <a:ea typeface="Red Hat Display Black"/>
                <a:cs typeface="Red Hat Display Black"/>
                <a:sym typeface="Red Hat Display Black"/>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5" name="Google Shape;85;p21"/>
          <p:cNvSpPr txBox="1"/>
          <p:nvPr>
            <p:ph idx="1" type="subTitle"/>
          </p:nvPr>
        </p:nvSpPr>
        <p:spPr>
          <a:xfrm>
            <a:off x="366625" y="3976075"/>
            <a:ext cx="8520600" cy="295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1600"/>
              <a:buFont typeface="Red Hat Display Light"/>
              <a:buNone/>
              <a:defRPr sz="1600">
                <a:solidFill>
                  <a:schemeClr val="dk1"/>
                </a:solidFill>
                <a:latin typeface="Red Hat Display Light"/>
                <a:ea typeface="Red Hat Display Light"/>
                <a:cs typeface="Red Hat Display Light"/>
                <a:sym typeface="Red Hat Display Light"/>
              </a:defRPr>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None/>
              <a:defRPr sz="2800">
                <a:solidFill>
                  <a:schemeClr val="dk1"/>
                </a:solidFill>
              </a:defRPr>
            </a:lvl4pPr>
            <a:lvl5pPr lvl="4" rtl="0" algn="ctr">
              <a:lnSpc>
                <a:spcPct val="100000"/>
              </a:lnSpc>
              <a:spcBef>
                <a:spcPts val="0"/>
              </a:spcBef>
              <a:spcAft>
                <a:spcPts val="0"/>
              </a:spcAft>
              <a:buClr>
                <a:schemeClr val="dk1"/>
              </a:buClr>
              <a:buSzPts val="2800"/>
              <a:buNone/>
              <a:defRPr sz="2800">
                <a:solidFill>
                  <a:schemeClr val="dk1"/>
                </a:solidFill>
              </a:defRPr>
            </a:lvl5pPr>
            <a:lvl6pPr lvl="5" rtl="0" algn="ctr">
              <a:lnSpc>
                <a:spcPct val="100000"/>
              </a:lnSpc>
              <a:spcBef>
                <a:spcPts val="0"/>
              </a:spcBef>
              <a:spcAft>
                <a:spcPts val="0"/>
              </a:spcAft>
              <a:buClr>
                <a:schemeClr val="dk1"/>
              </a:buClr>
              <a:buSzPts val="2800"/>
              <a:buNone/>
              <a:defRPr sz="2800">
                <a:solidFill>
                  <a:schemeClr val="dk1"/>
                </a:solidFill>
              </a:defRPr>
            </a:lvl6pPr>
            <a:lvl7pPr lvl="6" rtl="0" algn="ctr">
              <a:lnSpc>
                <a:spcPct val="100000"/>
              </a:lnSpc>
              <a:spcBef>
                <a:spcPts val="0"/>
              </a:spcBef>
              <a:spcAft>
                <a:spcPts val="0"/>
              </a:spcAft>
              <a:buClr>
                <a:schemeClr val="dk1"/>
              </a:buClr>
              <a:buSzPts val="2800"/>
              <a:buNone/>
              <a:defRPr sz="2800">
                <a:solidFill>
                  <a:schemeClr val="dk1"/>
                </a:solidFill>
              </a:defRPr>
            </a:lvl7pPr>
            <a:lvl8pPr lvl="7" rtl="0" algn="ctr">
              <a:lnSpc>
                <a:spcPct val="100000"/>
              </a:lnSpc>
              <a:spcBef>
                <a:spcPts val="0"/>
              </a:spcBef>
              <a:spcAft>
                <a:spcPts val="0"/>
              </a:spcAft>
              <a:buClr>
                <a:schemeClr val="dk1"/>
              </a:buClr>
              <a:buSzPts val="2800"/>
              <a:buNone/>
              <a:defRPr sz="2800">
                <a:solidFill>
                  <a:schemeClr val="dk1"/>
                </a:solidFill>
              </a:defRPr>
            </a:lvl8pPr>
            <a:lvl9pPr lvl="8" rtl="0" algn="ctr">
              <a:lnSpc>
                <a:spcPct val="100000"/>
              </a:lnSpc>
              <a:spcBef>
                <a:spcPts val="0"/>
              </a:spcBef>
              <a:spcAft>
                <a:spcPts val="0"/>
              </a:spcAft>
              <a:buClr>
                <a:schemeClr val="dk1"/>
              </a:buClr>
              <a:buSzPts val="2800"/>
              <a:buNone/>
              <a:defRPr sz="2800">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 name="Shape 86"/>
        <p:cNvGrpSpPr/>
        <p:nvPr/>
      </p:nvGrpSpPr>
      <p:grpSpPr>
        <a:xfrm>
          <a:off x="0" y="0"/>
          <a:ext cx="0" cy="0"/>
          <a:chOff x="0" y="0"/>
          <a:chExt cx="0" cy="0"/>
        </a:xfrm>
      </p:grpSpPr>
      <p:sp>
        <p:nvSpPr>
          <p:cNvPr id="87" name="Google Shape;87;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88" name="Shape 88"/>
        <p:cNvGrpSpPr/>
        <p:nvPr/>
      </p:nvGrpSpPr>
      <p:grpSpPr>
        <a:xfrm>
          <a:off x="0" y="0"/>
          <a:ext cx="0" cy="0"/>
          <a:chOff x="0" y="0"/>
          <a:chExt cx="0" cy="0"/>
        </a:xfrm>
      </p:grpSpPr>
      <p:sp>
        <p:nvSpPr>
          <p:cNvPr id="89" name="Google Shape;89;p2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0" name="Google Shape;90;p2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1" name="Google Shape;91;p23"/>
          <p:cNvSpPr txBox="1"/>
          <p:nvPr>
            <p:ph idx="12" type="sldNum"/>
          </p:nvPr>
        </p:nvSpPr>
        <p:spPr>
          <a:xfrm>
            <a:off x="8472458" y="4663217"/>
            <a:ext cx="548700" cy="393600"/>
          </a:xfrm>
          <a:prstGeom prst="rect">
            <a:avLst/>
          </a:prstGeom>
          <a:noFill/>
          <a:ln>
            <a:noFill/>
          </a:ln>
        </p:spPr>
        <p:txBody>
          <a:bodyPr anchorCtr="0" anchor="ctr" bIns="34275" lIns="34275" spcFirstLastPara="1" rIns="34275" wrap="square" tIns="34275">
            <a:noAutofit/>
          </a:bodyPr>
          <a:lstStyle>
            <a:lvl1pPr lvl="0" rtl="0">
              <a:buNone/>
              <a:defRPr sz="500"/>
            </a:lvl1pPr>
            <a:lvl2pPr lvl="1" rtl="0">
              <a:buNone/>
              <a:defRPr sz="500"/>
            </a:lvl2pPr>
            <a:lvl3pPr lvl="2" rtl="0">
              <a:buNone/>
              <a:defRPr sz="500"/>
            </a:lvl3pPr>
            <a:lvl4pPr lvl="3" rtl="0">
              <a:buNone/>
              <a:defRPr sz="500"/>
            </a:lvl4pPr>
            <a:lvl5pPr lvl="4" rtl="0">
              <a:buNone/>
              <a:defRPr sz="500"/>
            </a:lvl5pPr>
            <a:lvl6pPr lvl="5" rtl="0">
              <a:buNone/>
              <a:defRPr sz="500"/>
            </a:lvl6pPr>
            <a:lvl7pPr lvl="6" rtl="0">
              <a:buNone/>
              <a:defRPr sz="500"/>
            </a:lvl7pPr>
            <a:lvl8pPr lvl="7" rtl="0">
              <a:buNone/>
              <a:defRPr sz="500"/>
            </a:lvl8pPr>
            <a:lvl9pPr lvl="8" rtl="0">
              <a:buNone/>
              <a:defRPr sz="5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TITLE_1_1_1">
    <p:bg>
      <p:bgPr>
        <a:gradFill>
          <a:gsLst>
            <a:gs pos="0">
              <a:schemeClr val="lt1"/>
            </a:gs>
            <a:gs pos="100000">
              <a:schemeClr val="accent1"/>
            </a:gs>
          </a:gsLst>
          <a:lin ang="13500032" scaled="0"/>
        </a:gradFill>
      </p:bgPr>
    </p:bg>
    <p:spTree>
      <p:nvGrpSpPr>
        <p:cNvPr id="92" name="Shape 92"/>
        <p:cNvGrpSpPr/>
        <p:nvPr/>
      </p:nvGrpSpPr>
      <p:grpSpPr>
        <a:xfrm>
          <a:off x="0" y="0"/>
          <a:ext cx="0" cy="0"/>
          <a:chOff x="0" y="0"/>
          <a:chExt cx="0" cy="0"/>
        </a:xfrm>
      </p:grpSpPr>
    </p:spTree>
  </p:cSld>
  <p:clrMapOvr>
    <a:masterClrMapping/>
  </p:clrMapOvr>
  <p:extLst>
    <p:ext uri="{DCECCB84-F9BA-43D5-87BE-67443E8EF086}">
      <p15:sldGuideLst>
        <p15:guide id="1" pos="286">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3.xml"/><Relationship Id="rId12" Type="http://schemas.openxmlformats.org/officeDocument/2006/relationships/slideLayout" Target="../slideLayouts/slideLayout22.xml"/><Relationship Id="rId1" Type="http://schemas.openxmlformats.org/officeDocument/2006/relationships/image" Target="../media/image2.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0"/>
              </a:spcBef>
              <a:spcAft>
                <a:spcPts val="0"/>
              </a:spcAft>
              <a:buClr>
                <a:schemeClr val="lt2"/>
              </a:buClr>
              <a:buSzPts val="1400"/>
              <a:buChar char="○"/>
              <a:defRPr>
                <a:solidFill>
                  <a:schemeClr val="lt2"/>
                </a:solidFill>
              </a:defRPr>
            </a:lvl2pPr>
            <a:lvl3pPr indent="-317500" lvl="2" marL="1371600" rtl="0">
              <a:lnSpc>
                <a:spcPct val="115000"/>
              </a:lnSpc>
              <a:spcBef>
                <a:spcPts val="0"/>
              </a:spcBef>
              <a:spcAft>
                <a:spcPts val="0"/>
              </a:spcAft>
              <a:buClr>
                <a:schemeClr val="lt2"/>
              </a:buClr>
              <a:buSzPts val="1400"/>
              <a:buChar char="■"/>
              <a:defRPr>
                <a:solidFill>
                  <a:schemeClr val="lt2"/>
                </a:solidFill>
              </a:defRPr>
            </a:lvl3pPr>
            <a:lvl4pPr indent="-317500" lvl="3" marL="1828800" rtl="0">
              <a:lnSpc>
                <a:spcPct val="115000"/>
              </a:lnSpc>
              <a:spcBef>
                <a:spcPts val="0"/>
              </a:spcBef>
              <a:spcAft>
                <a:spcPts val="0"/>
              </a:spcAft>
              <a:buClr>
                <a:schemeClr val="lt2"/>
              </a:buClr>
              <a:buSzPts val="1400"/>
              <a:buChar char="●"/>
              <a:defRPr>
                <a:solidFill>
                  <a:schemeClr val="lt2"/>
                </a:solidFill>
              </a:defRPr>
            </a:lvl4pPr>
            <a:lvl5pPr indent="-317500" lvl="4" marL="2286000" rtl="0">
              <a:lnSpc>
                <a:spcPct val="115000"/>
              </a:lnSpc>
              <a:spcBef>
                <a:spcPts val="0"/>
              </a:spcBef>
              <a:spcAft>
                <a:spcPts val="0"/>
              </a:spcAft>
              <a:buClr>
                <a:schemeClr val="lt2"/>
              </a:buClr>
              <a:buSzPts val="1400"/>
              <a:buChar char="○"/>
              <a:defRPr>
                <a:solidFill>
                  <a:schemeClr val="lt2"/>
                </a:solidFill>
              </a:defRPr>
            </a:lvl5pPr>
            <a:lvl6pPr indent="-317500" lvl="5" marL="2743200" rtl="0">
              <a:lnSpc>
                <a:spcPct val="115000"/>
              </a:lnSpc>
              <a:spcBef>
                <a:spcPts val="0"/>
              </a:spcBef>
              <a:spcAft>
                <a:spcPts val="0"/>
              </a:spcAft>
              <a:buClr>
                <a:schemeClr val="lt2"/>
              </a:buClr>
              <a:buSzPts val="1400"/>
              <a:buChar char="■"/>
              <a:defRPr>
                <a:solidFill>
                  <a:schemeClr val="lt2"/>
                </a:solidFill>
              </a:defRPr>
            </a:lvl6pPr>
            <a:lvl7pPr indent="-317500" lvl="6" marL="3200400" rtl="0">
              <a:lnSpc>
                <a:spcPct val="115000"/>
              </a:lnSpc>
              <a:spcBef>
                <a:spcPts val="0"/>
              </a:spcBef>
              <a:spcAft>
                <a:spcPts val="0"/>
              </a:spcAft>
              <a:buClr>
                <a:schemeClr val="lt2"/>
              </a:buClr>
              <a:buSzPts val="1400"/>
              <a:buChar char="●"/>
              <a:defRPr>
                <a:solidFill>
                  <a:schemeClr val="lt2"/>
                </a:solidFill>
              </a:defRPr>
            </a:lvl7pPr>
            <a:lvl8pPr indent="-317500" lvl="7" marL="3657600" rtl="0">
              <a:lnSpc>
                <a:spcPct val="115000"/>
              </a:lnSpc>
              <a:spcBef>
                <a:spcPts val="0"/>
              </a:spcBef>
              <a:spcAft>
                <a:spcPts val="0"/>
              </a:spcAft>
              <a:buClr>
                <a:schemeClr val="lt2"/>
              </a:buClr>
              <a:buSzPts val="1400"/>
              <a:buChar char="○"/>
              <a:defRPr>
                <a:solidFill>
                  <a:schemeClr val="lt2"/>
                </a:solidFill>
              </a:defRPr>
            </a:lvl8pPr>
            <a:lvl9pPr indent="-317500" lvl="8" marL="4114800" rtl="0">
              <a:lnSpc>
                <a:spcPct val="115000"/>
              </a:lnSpc>
              <a:spcBef>
                <a:spcPts val="0"/>
              </a:spcBef>
              <a:spcAft>
                <a:spcPts val="0"/>
              </a:spcAft>
              <a:buClr>
                <a:schemeClr val="lt2"/>
              </a:buClr>
              <a:buSzPts val="1400"/>
              <a:buChar char="■"/>
              <a:defRPr>
                <a:solidFill>
                  <a:schemeClr val="lt2"/>
                </a:solidFill>
              </a:defRPr>
            </a:lvl9pPr>
          </a:lstStyle>
          <a:p/>
        </p:txBody>
      </p:sp>
      <p:pic>
        <p:nvPicPr>
          <p:cNvPr id="53" name="Google Shape;53;p13"/>
          <p:cNvPicPr preferRelativeResize="0"/>
          <p:nvPr/>
        </p:nvPicPr>
        <p:blipFill>
          <a:blip r:embed="rId1">
            <a:alphaModFix/>
          </a:blip>
          <a:stretch>
            <a:fillRect/>
          </a:stretch>
        </p:blipFill>
        <p:spPr>
          <a:xfrm>
            <a:off x="8700200" y="4746175"/>
            <a:ext cx="247550" cy="2475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7.png"/><Relationship Id="rId5" Type="http://schemas.openxmlformats.org/officeDocument/2006/relationships/image" Target="../media/image43.png"/><Relationship Id="rId6" Type="http://schemas.openxmlformats.org/officeDocument/2006/relationships/image" Target="../media/image5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49.png"/><Relationship Id="rId5" Type="http://schemas.openxmlformats.org/officeDocument/2006/relationships/image" Target="../media/image17.png"/></Relationships>
</file>

<file path=ppt/slides/_rels/slide2.xml.rels><?xml version="1.0" encoding="UTF-8" standalone="yes"?><Relationships xmlns="http://schemas.openxmlformats.org/package/2006/relationships"><Relationship Id="rId11" Type="http://schemas.openxmlformats.org/officeDocument/2006/relationships/image" Target="../media/image24.png"/><Relationship Id="rId10" Type="http://schemas.openxmlformats.org/officeDocument/2006/relationships/image" Target="../media/image15.png"/><Relationship Id="rId12"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6.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7.png"/><Relationship Id="rId8"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4.png"/><Relationship Id="rId5" Type="http://schemas.openxmlformats.org/officeDocument/2006/relationships/image" Target="../media/image17.png"/><Relationship Id="rId6" Type="http://schemas.openxmlformats.org/officeDocument/2006/relationships/image" Target="../media/image12.png"/><Relationship Id="rId7" Type="http://schemas.openxmlformats.org/officeDocument/2006/relationships/image" Target="../media/image22.png"/></Relationships>
</file>

<file path=ppt/slides/_rels/slide4.xml.rels><?xml version="1.0" encoding="UTF-8" standalone="yes"?><Relationships xmlns="http://schemas.openxmlformats.org/package/2006/relationships"><Relationship Id="rId10" Type="http://schemas.openxmlformats.org/officeDocument/2006/relationships/image" Target="../media/image51.png"/><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comments" Target="../comments/comment1.xml"/><Relationship Id="rId4" Type="http://schemas.openxmlformats.org/officeDocument/2006/relationships/image" Target="../media/image13.png"/><Relationship Id="rId9" Type="http://schemas.openxmlformats.org/officeDocument/2006/relationships/image" Target="../media/image40.png"/><Relationship Id="rId5" Type="http://schemas.openxmlformats.org/officeDocument/2006/relationships/image" Target="../media/image4.png"/><Relationship Id="rId6" Type="http://schemas.openxmlformats.org/officeDocument/2006/relationships/image" Target="../media/image12.png"/><Relationship Id="rId7" Type="http://schemas.openxmlformats.org/officeDocument/2006/relationships/image" Target="../media/image17.png"/><Relationship Id="rId8" Type="http://schemas.openxmlformats.org/officeDocument/2006/relationships/image" Target="../media/image42.png"/></Relationships>
</file>

<file path=ppt/slides/_rels/slide5.xml.rels><?xml version="1.0" encoding="UTF-8" standalone="yes"?><Relationships xmlns="http://schemas.openxmlformats.org/package/2006/relationships"><Relationship Id="rId10" Type="http://schemas.openxmlformats.org/officeDocument/2006/relationships/image" Target="../media/image15.png"/><Relationship Id="rId1" Type="http://schemas.openxmlformats.org/officeDocument/2006/relationships/slideLayout" Target="../slideLayouts/slideLayout20.xml"/><Relationship Id="rId2" Type="http://schemas.openxmlformats.org/officeDocument/2006/relationships/notesSlide" Target="../notesSlides/notesSlide5.xml"/><Relationship Id="rId3" Type="http://schemas.openxmlformats.org/officeDocument/2006/relationships/comments" Target="../comments/comment2.xml"/><Relationship Id="rId4" Type="http://schemas.openxmlformats.org/officeDocument/2006/relationships/image" Target="../media/image13.png"/><Relationship Id="rId9" Type="http://schemas.openxmlformats.org/officeDocument/2006/relationships/image" Target="../media/image27.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7.png"/><Relationship Id="rId8"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20.png"/><Relationship Id="rId9" Type="http://schemas.openxmlformats.org/officeDocument/2006/relationships/image" Target="../media/image31.png"/><Relationship Id="rId5" Type="http://schemas.openxmlformats.org/officeDocument/2006/relationships/image" Target="../media/image25.png"/><Relationship Id="rId6" Type="http://schemas.openxmlformats.org/officeDocument/2006/relationships/image" Target="../media/image17.png"/><Relationship Id="rId7" Type="http://schemas.openxmlformats.org/officeDocument/2006/relationships/image" Target="../media/image24.png"/><Relationship Id="rId8"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20.png"/><Relationship Id="rId9" Type="http://schemas.openxmlformats.org/officeDocument/2006/relationships/image" Target="../media/image53.png"/><Relationship Id="rId5" Type="http://schemas.openxmlformats.org/officeDocument/2006/relationships/image" Target="../media/image25.png"/><Relationship Id="rId6" Type="http://schemas.openxmlformats.org/officeDocument/2006/relationships/image" Target="../media/image17.png"/><Relationship Id="rId7" Type="http://schemas.openxmlformats.org/officeDocument/2006/relationships/image" Target="../media/image27.png"/><Relationship Id="rId8"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35.png"/><Relationship Id="rId5" Type="http://schemas.openxmlformats.org/officeDocument/2006/relationships/image" Target="../media/image17.png"/><Relationship Id="rId6" Type="http://schemas.openxmlformats.org/officeDocument/2006/relationships/image" Target="../media/image34.png"/></Relationships>
</file>

<file path=ppt/slides/_rels/slide9.xml.rels><?xml version="1.0" encoding="UTF-8" standalone="yes"?><Relationships xmlns="http://schemas.openxmlformats.org/package/2006/relationships"><Relationship Id="rId11" Type="http://schemas.openxmlformats.org/officeDocument/2006/relationships/image" Target="../media/image38.png"/><Relationship Id="rId10" Type="http://schemas.openxmlformats.org/officeDocument/2006/relationships/image" Target="../media/image41.png"/><Relationship Id="rId13" Type="http://schemas.openxmlformats.org/officeDocument/2006/relationships/image" Target="../media/image44.png"/><Relationship Id="rId12" Type="http://schemas.openxmlformats.org/officeDocument/2006/relationships/image" Target="../media/image47.png"/><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7.png"/><Relationship Id="rId9" Type="http://schemas.openxmlformats.org/officeDocument/2006/relationships/image" Target="../media/image37.png"/><Relationship Id="rId14" Type="http://schemas.openxmlformats.org/officeDocument/2006/relationships/image" Target="../media/image46.png"/><Relationship Id="rId5" Type="http://schemas.openxmlformats.org/officeDocument/2006/relationships/image" Target="../media/image12.png"/><Relationship Id="rId6" Type="http://schemas.openxmlformats.org/officeDocument/2006/relationships/image" Target="../media/image36.png"/><Relationship Id="rId7" Type="http://schemas.openxmlformats.org/officeDocument/2006/relationships/image" Target="../media/image48.png"/><Relationship Id="rId8"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5"/>
          <p:cNvSpPr txBox="1"/>
          <p:nvPr/>
        </p:nvSpPr>
        <p:spPr>
          <a:xfrm>
            <a:off x="311700" y="3751200"/>
            <a:ext cx="4612200" cy="84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rgbClr val="FFFFFF"/>
                </a:solidFill>
                <a:latin typeface="Red Hat Text"/>
                <a:ea typeface="Red Hat Text"/>
                <a:cs typeface="Red Hat Text"/>
                <a:sym typeface="Red Hat Text"/>
              </a:rPr>
              <a:t>Giveth is rewarding and empowering those who give to projects, to society, and to the world! </a:t>
            </a:r>
            <a:endParaRPr b="1" sz="1300">
              <a:solidFill>
                <a:srgbClr val="FFFFFF"/>
              </a:solidFill>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sz="1300"/>
          </a:p>
        </p:txBody>
      </p:sp>
      <p:pic>
        <p:nvPicPr>
          <p:cNvPr id="98" name="Google Shape;98;p25"/>
          <p:cNvPicPr preferRelativeResize="0"/>
          <p:nvPr/>
        </p:nvPicPr>
        <p:blipFill>
          <a:blip r:embed="rId3">
            <a:alphaModFix/>
          </a:blip>
          <a:stretch>
            <a:fillRect/>
          </a:stretch>
        </p:blipFill>
        <p:spPr>
          <a:xfrm>
            <a:off x="0" y="0"/>
            <a:ext cx="9143997" cy="5143501"/>
          </a:xfrm>
          <a:prstGeom prst="rect">
            <a:avLst/>
          </a:prstGeom>
          <a:noFill/>
          <a:ln>
            <a:noFill/>
          </a:ln>
        </p:spPr>
      </p:pic>
      <p:pic>
        <p:nvPicPr>
          <p:cNvPr id="99" name="Google Shape;99;p25"/>
          <p:cNvPicPr preferRelativeResize="0"/>
          <p:nvPr/>
        </p:nvPicPr>
        <p:blipFill>
          <a:blip r:embed="rId4">
            <a:alphaModFix/>
          </a:blip>
          <a:stretch>
            <a:fillRect/>
          </a:stretch>
        </p:blipFill>
        <p:spPr>
          <a:xfrm>
            <a:off x="2662648" y="1315787"/>
            <a:ext cx="3957274" cy="1717799"/>
          </a:xfrm>
          <a:prstGeom prst="rect">
            <a:avLst/>
          </a:prstGeom>
          <a:noFill/>
          <a:ln>
            <a:noFill/>
          </a:ln>
        </p:spPr>
      </p:pic>
      <p:sp>
        <p:nvSpPr>
          <p:cNvPr id="100" name="Google Shape;100;p25"/>
          <p:cNvSpPr txBox="1"/>
          <p:nvPr>
            <p:ph type="ctrTitle"/>
          </p:nvPr>
        </p:nvSpPr>
        <p:spPr>
          <a:xfrm>
            <a:off x="1677437" y="2997325"/>
            <a:ext cx="5927700" cy="891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900">
                <a:solidFill>
                  <a:srgbClr val="FED670"/>
                </a:solidFill>
                <a:latin typeface="Red Hat Display ExtraBold"/>
                <a:ea typeface="Red Hat Display ExtraBold"/>
                <a:cs typeface="Red Hat Display ExtraBold"/>
                <a:sym typeface="Red Hat Display ExtraBold"/>
              </a:rPr>
              <a:t>Giveth is rewarding and empowering those </a:t>
            </a:r>
            <a:endParaRPr sz="1900">
              <a:solidFill>
                <a:srgbClr val="FED670"/>
              </a:solidFill>
              <a:latin typeface="Red Hat Display ExtraBold"/>
              <a:ea typeface="Red Hat Display ExtraBold"/>
              <a:cs typeface="Red Hat Display ExtraBold"/>
              <a:sym typeface="Red Hat Display ExtraBold"/>
            </a:endParaRPr>
          </a:p>
          <a:p>
            <a:pPr indent="0" lvl="0" marL="0" rtl="0" algn="ctr">
              <a:spcBef>
                <a:spcPts val="0"/>
              </a:spcBef>
              <a:spcAft>
                <a:spcPts val="0"/>
              </a:spcAft>
              <a:buNone/>
            </a:pPr>
            <a:r>
              <a:rPr lang="en" sz="1900">
                <a:solidFill>
                  <a:srgbClr val="FED670"/>
                </a:solidFill>
                <a:latin typeface="Red Hat Display ExtraBold"/>
                <a:ea typeface="Red Hat Display ExtraBold"/>
                <a:cs typeface="Red Hat Display ExtraBold"/>
                <a:sym typeface="Red Hat Display ExtraBold"/>
              </a:rPr>
              <a:t>who give to projects, to society, and to the world! </a:t>
            </a:r>
            <a:endParaRPr sz="1900">
              <a:solidFill>
                <a:srgbClr val="FED670"/>
              </a:solidFill>
              <a:latin typeface="Red Hat Display ExtraBold"/>
              <a:ea typeface="Red Hat Display ExtraBold"/>
              <a:cs typeface="Red Hat Display ExtraBold"/>
              <a:sym typeface="Red Hat Display ExtraBold"/>
            </a:endParaRPr>
          </a:p>
        </p:txBody>
      </p:sp>
      <p:pic>
        <p:nvPicPr>
          <p:cNvPr id="101" name="Google Shape;101;p25"/>
          <p:cNvPicPr preferRelativeResize="0"/>
          <p:nvPr/>
        </p:nvPicPr>
        <p:blipFill>
          <a:blip r:embed="rId5">
            <a:alphaModFix/>
          </a:blip>
          <a:stretch>
            <a:fillRect/>
          </a:stretch>
        </p:blipFill>
        <p:spPr>
          <a:xfrm>
            <a:off x="6567239" y="0"/>
            <a:ext cx="2576773" cy="5143501"/>
          </a:xfrm>
          <a:prstGeom prst="rect">
            <a:avLst/>
          </a:prstGeom>
          <a:noFill/>
          <a:ln>
            <a:noFill/>
          </a:ln>
        </p:spPr>
      </p:pic>
      <p:pic>
        <p:nvPicPr>
          <p:cNvPr id="102" name="Google Shape;102;p25"/>
          <p:cNvPicPr preferRelativeResize="0"/>
          <p:nvPr/>
        </p:nvPicPr>
        <p:blipFill>
          <a:blip r:embed="rId6">
            <a:alphaModFix/>
          </a:blip>
          <a:stretch>
            <a:fillRect/>
          </a:stretch>
        </p:blipFill>
        <p:spPr>
          <a:xfrm>
            <a:off x="-10" y="0"/>
            <a:ext cx="2521521" cy="5143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34"/>
          <p:cNvPicPr preferRelativeResize="0"/>
          <p:nvPr/>
        </p:nvPicPr>
        <p:blipFill>
          <a:blip r:embed="rId3">
            <a:alphaModFix/>
          </a:blip>
          <a:stretch>
            <a:fillRect/>
          </a:stretch>
        </p:blipFill>
        <p:spPr>
          <a:xfrm>
            <a:off x="3965" y="0"/>
            <a:ext cx="9136072" cy="5143501"/>
          </a:xfrm>
          <a:prstGeom prst="rect">
            <a:avLst/>
          </a:prstGeom>
          <a:noFill/>
          <a:ln>
            <a:noFill/>
          </a:ln>
        </p:spPr>
      </p:pic>
      <p:pic>
        <p:nvPicPr>
          <p:cNvPr id="274" name="Google Shape;274;p34"/>
          <p:cNvPicPr preferRelativeResize="0"/>
          <p:nvPr/>
        </p:nvPicPr>
        <p:blipFill rotWithShape="1">
          <a:blip r:embed="rId4">
            <a:alphaModFix/>
          </a:blip>
          <a:srcRect b="0" l="0" r="68147" t="0"/>
          <a:stretch/>
        </p:blipFill>
        <p:spPr>
          <a:xfrm>
            <a:off x="8645000" y="4636500"/>
            <a:ext cx="364926" cy="365750"/>
          </a:xfrm>
          <a:prstGeom prst="rect">
            <a:avLst/>
          </a:prstGeom>
          <a:noFill/>
          <a:ln>
            <a:noFill/>
          </a:ln>
        </p:spPr>
      </p:pic>
      <p:sp>
        <p:nvSpPr>
          <p:cNvPr id="275" name="Google Shape;275;p34"/>
          <p:cNvSpPr txBox="1"/>
          <p:nvPr/>
        </p:nvSpPr>
        <p:spPr>
          <a:xfrm>
            <a:off x="724350" y="1632100"/>
            <a:ext cx="6941400" cy="161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100">
              <a:solidFill>
                <a:srgbClr val="FED670"/>
              </a:solidFill>
              <a:latin typeface="Red Hat Display"/>
              <a:ea typeface="Red Hat Display"/>
              <a:cs typeface="Red Hat Display"/>
              <a:sym typeface="Red Hat Display"/>
            </a:endParaRPr>
          </a:p>
          <a:p>
            <a:pPr indent="0" lvl="0" marL="0" rtl="0" algn="l">
              <a:spcBef>
                <a:spcPts val="0"/>
              </a:spcBef>
              <a:spcAft>
                <a:spcPts val="0"/>
              </a:spcAft>
              <a:buNone/>
            </a:pPr>
            <a:r>
              <a:rPr b="1" lang="en" sz="3100">
                <a:solidFill>
                  <a:srgbClr val="FED670"/>
                </a:solidFill>
                <a:latin typeface="Red Hat Display"/>
                <a:ea typeface="Red Hat Display"/>
                <a:cs typeface="Red Hat Display"/>
                <a:sym typeface="Red Hat Display"/>
              </a:rPr>
              <a:t>We look forward to </a:t>
            </a:r>
            <a:endParaRPr b="1" sz="3100">
              <a:solidFill>
                <a:srgbClr val="FED670"/>
              </a:solidFill>
              <a:latin typeface="Red Hat Display"/>
              <a:ea typeface="Red Hat Display"/>
              <a:cs typeface="Red Hat Display"/>
              <a:sym typeface="Red Hat Display"/>
            </a:endParaRPr>
          </a:p>
          <a:p>
            <a:pPr indent="0" lvl="0" marL="0" rtl="0" algn="l">
              <a:spcBef>
                <a:spcPts val="0"/>
              </a:spcBef>
              <a:spcAft>
                <a:spcPts val="0"/>
              </a:spcAft>
              <a:buNone/>
            </a:pPr>
            <a:r>
              <a:rPr b="1" lang="en" sz="3100">
                <a:solidFill>
                  <a:srgbClr val="FED670"/>
                </a:solidFill>
                <a:latin typeface="Red Hat Display"/>
                <a:ea typeface="Red Hat Display"/>
                <a:cs typeface="Red Hat Display"/>
                <a:sym typeface="Red Hat Display"/>
              </a:rPr>
              <a:t>partnering up!</a:t>
            </a:r>
            <a:endParaRPr b="1" sz="3100">
              <a:solidFill>
                <a:srgbClr val="FED670"/>
              </a:solidFill>
              <a:latin typeface="Red Hat Display"/>
              <a:ea typeface="Red Hat Display"/>
              <a:cs typeface="Red Hat Display"/>
              <a:sym typeface="Red Hat Display"/>
            </a:endParaRPr>
          </a:p>
        </p:txBody>
      </p:sp>
      <p:pic>
        <p:nvPicPr>
          <p:cNvPr id="276" name="Google Shape;276;p34"/>
          <p:cNvPicPr preferRelativeResize="0"/>
          <p:nvPr/>
        </p:nvPicPr>
        <p:blipFill>
          <a:blip r:embed="rId5">
            <a:alphaModFix/>
          </a:blip>
          <a:stretch>
            <a:fillRect/>
          </a:stretch>
        </p:blipFill>
        <p:spPr>
          <a:xfrm rot="10800000">
            <a:off x="7748523" y="-21"/>
            <a:ext cx="1391502" cy="1955250"/>
          </a:xfrm>
          <a:prstGeom prst="rect">
            <a:avLst/>
          </a:prstGeom>
          <a:noFill/>
          <a:ln>
            <a:noFill/>
          </a:ln>
        </p:spPr>
      </p:pic>
      <p:sp>
        <p:nvSpPr>
          <p:cNvPr id="277" name="Google Shape;277;p34"/>
          <p:cNvSpPr txBox="1"/>
          <p:nvPr/>
        </p:nvSpPr>
        <p:spPr>
          <a:xfrm>
            <a:off x="849475" y="2829675"/>
            <a:ext cx="4334100" cy="138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300">
              <a:solidFill>
                <a:schemeClr val="lt1"/>
              </a:solidFill>
              <a:latin typeface="Red Hat Display"/>
              <a:ea typeface="Red Hat Display"/>
              <a:cs typeface="Red Hat Display"/>
              <a:sym typeface="Red Hat Display"/>
            </a:endParaRPr>
          </a:p>
          <a:p>
            <a:pPr indent="0" lvl="0" marL="0" rtl="0" algn="l">
              <a:lnSpc>
                <a:spcPct val="115000"/>
              </a:lnSpc>
              <a:spcBef>
                <a:spcPts val="1200"/>
              </a:spcBef>
              <a:spcAft>
                <a:spcPts val="0"/>
              </a:spcAft>
              <a:buNone/>
            </a:pPr>
            <a:r>
              <a:rPr lang="en" sz="1300">
                <a:solidFill>
                  <a:schemeClr val="lt1"/>
                </a:solidFill>
                <a:latin typeface="Red Hat Display"/>
                <a:ea typeface="Red Hat Display"/>
                <a:cs typeface="Red Hat Display"/>
                <a:sym typeface="Red Hat Display"/>
              </a:rPr>
              <a:t>contact:</a:t>
            </a:r>
            <a:endParaRPr sz="1300">
              <a:solidFill>
                <a:schemeClr val="lt1"/>
              </a:solidFill>
              <a:latin typeface="Red Hat Display"/>
              <a:ea typeface="Red Hat Display"/>
              <a:cs typeface="Red Hat Display"/>
              <a:sym typeface="Red Hat Display"/>
            </a:endParaRPr>
          </a:p>
          <a:p>
            <a:pPr indent="0" lvl="0" marL="0" rtl="0" algn="l">
              <a:lnSpc>
                <a:spcPct val="115000"/>
              </a:lnSpc>
              <a:spcBef>
                <a:spcPts val="1200"/>
              </a:spcBef>
              <a:spcAft>
                <a:spcPts val="0"/>
              </a:spcAft>
              <a:buNone/>
            </a:pPr>
            <a:r>
              <a:rPr lang="en" sz="1300">
                <a:solidFill>
                  <a:schemeClr val="lt1"/>
                </a:solidFill>
                <a:latin typeface="Red Hat Display"/>
                <a:ea typeface="Red Hat Display"/>
                <a:cs typeface="Red Hat Display"/>
                <a:sym typeface="Red Hat Display"/>
              </a:rPr>
              <a:t>name@giveth.io</a:t>
            </a:r>
            <a:endParaRPr sz="13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1300">
                <a:solidFill>
                  <a:schemeClr val="lt1"/>
                </a:solidFill>
                <a:latin typeface="Red Hat Display"/>
                <a:ea typeface="Red Hat Display"/>
                <a:cs typeface="Red Hat Display"/>
                <a:sym typeface="Red Hat Display"/>
              </a:rPr>
              <a:t>TG: @name</a:t>
            </a:r>
            <a:endParaRPr sz="1300">
              <a:solidFill>
                <a:schemeClr val="lt1"/>
              </a:solidFill>
              <a:latin typeface="Red Hat Display"/>
              <a:ea typeface="Red Hat Display"/>
              <a:cs typeface="Red Hat Display"/>
              <a:sym typeface="Red Hat Display"/>
            </a:endParaRPr>
          </a:p>
        </p:txBody>
      </p:sp>
      <p:pic>
        <p:nvPicPr>
          <p:cNvPr id="278" name="Google Shape;278;p34"/>
          <p:cNvPicPr preferRelativeResize="0"/>
          <p:nvPr/>
        </p:nvPicPr>
        <p:blipFill rotWithShape="1">
          <a:blip r:embed="rId6">
            <a:alphaModFix/>
          </a:blip>
          <a:srcRect b="0" l="0" r="0" t="0"/>
          <a:stretch/>
        </p:blipFill>
        <p:spPr>
          <a:xfrm>
            <a:off x="4964238" y="1139433"/>
            <a:ext cx="3340414" cy="367411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84" name="Google Shape;284;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5" name="Google Shape;285;p35"/>
          <p:cNvPicPr preferRelativeResize="0"/>
          <p:nvPr/>
        </p:nvPicPr>
        <p:blipFill>
          <a:blip r:embed="rId3">
            <a:alphaModFix/>
          </a:blip>
          <a:stretch>
            <a:fillRect/>
          </a:stretch>
        </p:blipFill>
        <p:spPr>
          <a:xfrm>
            <a:off x="0" y="0"/>
            <a:ext cx="9144003" cy="5147961"/>
          </a:xfrm>
          <a:prstGeom prst="rect">
            <a:avLst/>
          </a:prstGeom>
          <a:noFill/>
          <a:ln>
            <a:noFill/>
          </a:ln>
        </p:spPr>
      </p:pic>
      <p:pic>
        <p:nvPicPr>
          <p:cNvPr id="286" name="Google Shape;286;p35"/>
          <p:cNvPicPr preferRelativeResize="0"/>
          <p:nvPr/>
        </p:nvPicPr>
        <p:blipFill>
          <a:blip r:embed="rId4">
            <a:alphaModFix/>
          </a:blip>
          <a:stretch>
            <a:fillRect/>
          </a:stretch>
        </p:blipFill>
        <p:spPr>
          <a:xfrm>
            <a:off x="1453888" y="1900639"/>
            <a:ext cx="5963100" cy="2227426"/>
          </a:xfrm>
          <a:prstGeom prst="rect">
            <a:avLst/>
          </a:prstGeom>
          <a:noFill/>
          <a:ln>
            <a:noFill/>
          </a:ln>
        </p:spPr>
      </p:pic>
      <p:sp>
        <p:nvSpPr>
          <p:cNvPr id="287" name="Google Shape;287;p35"/>
          <p:cNvSpPr txBox="1"/>
          <p:nvPr/>
        </p:nvSpPr>
        <p:spPr>
          <a:xfrm>
            <a:off x="0" y="785725"/>
            <a:ext cx="9144000" cy="11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ED670"/>
                </a:solidFill>
                <a:latin typeface="Red Hat Display ExtraBold"/>
                <a:ea typeface="Red Hat Display ExtraBold"/>
                <a:cs typeface="Red Hat Display ExtraBold"/>
                <a:sym typeface="Red Hat Display ExtraBold"/>
              </a:rPr>
              <a:t>Join us in Building the </a:t>
            </a:r>
            <a:endParaRPr sz="3000">
              <a:solidFill>
                <a:srgbClr val="FED670"/>
              </a:solidFill>
              <a:latin typeface="Red Hat Display ExtraBold"/>
              <a:ea typeface="Red Hat Display ExtraBold"/>
              <a:cs typeface="Red Hat Display ExtraBold"/>
              <a:sym typeface="Red Hat Display ExtraBold"/>
            </a:endParaRPr>
          </a:p>
          <a:p>
            <a:pPr indent="0" lvl="0" marL="0" rtl="0" algn="ctr">
              <a:spcBef>
                <a:spcPts val="0"/>
              </a:spcBef>
              <a:spcAft>
                <a:spcPts val="0"/>
              </a:spcAft>
              <a:buNone/>
            </a:pPr>
            <a:r>
              <a:rPr lang="en" sz="3000">
                <a:solidFill>
                  <a:srgbClr val="FED670"/>
                </a:solidFill>
                <a:latin typeface="Red Hat Display ExtraBold"/>
                <a:ea typeface="Red Hat Display ExtraBold"/>
                <a:cs typeface="Red Hat Display ExtraBold"/>
                <a:sym typeface="Red Hat Display ExtraBold"/>
              </a:rPr>
              <a:t>Future of Giving</a:t>
            </a:r>
            <a:endParaRPr sz="3000">
              <a:solidFill>
                <a:srgbClr val="FED670"/>
              </a:solidFill>
              <a:latin typeface="Red Hat Display ExtraBold"/>
              <a:ea typeface="Red Hat Display ExtraBold"/>
              <a:cs typeface="Red Hat Display ExtraBold"/>
              <a:sym typeface="Red Hat Display ExtraBold"/>
            </a:endParaRPr>
          </a:p>
        </p:txBody>
      </p:sp>
      <p:pic>
        <p:nvPicPr>
          <p:cNvPr id="288" name="Google Shape;288;p35"/>
          <p:cNvPicPr preferRelativeResize="0"/>
          <p:nvPr/>
        </p:nvPicPr>
        <p:blipFill>
          <a:blip r:embed="rId5">
            <a:alphaModFix/>
          </a:blip>
          <a:stretch>
            <a:fillRect/>
          </a:stretch>
        </p:blipFill>
        <p:spPr>
          <a:xfrm>
            <a:off x="3862600" y="4477950"/>
            <a:ext cx="1145673" cy="365750"/>
          </a:xfrm>
          <a:prstGeom prst="rect">
            <a:avLst/>
          </a:prstGeom>
          <a:noFill/>
          <a:ln>
            <a:noFill/>
          </a:ln>
        </p:spPr>
      </p:pic>
      <p:pic>
        <p:nvPicPr>
          <p:cNvPr id="289" name="Google Shape;289;p35"/>
          <p:cNvPicPr preferRelativeResize="0"/>
          <p:nvPr/>
        </p:nvPicPr>
        <p:blipFill rotWithShape="1">
          <a:blip r:embed="rId5">
            <a:alphaModFix/>
          </a:blip>
          <a:srcRect b="0" l="0" r="68147" t="0"/>
          <a:stretch/>
        </p:blipFill>
        <p:spPr>
          <a:xfrm>
            <a:off x="8645000" y="4636500"/>
            <a:ext cx="364926" cy="365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26"/>
          <p:cNvPicPr preferRelativeResize="0"/>
          <p:nvPr/>
        </p:nvPicPr>
        <p:blipFill>
          <a:blip r:embed="rId3">
            <a:alphaModFix/>
          </a:blip>
          <a:stretch>
            <a:fillRect/>
          </a:stretch>
        </p:blipFill>
        <p:spPr>
          <a:xfrm>
            <a:off x="3965" y="0"/>
            <a:ext cx="9136072" cy="5143501"/>
          </a:xfrm>
          <a:prstGeom prst="rect">
            <a:avLst/>
          </a:prstGeom>
          <a:noFill/>
          <a:ln>
            <a:noFill/>
          </a:ln>
        </p:spPr>
      </p:pic>
      <p:sp>
        <p:nvSpPr>
          <p:cNvPr id="108" name="Google Shape;108;p26"/>
          <p:cNvSpPr txBox="1"/>
          <p:nvPr>
            <p:ph type="title"/>
          </p:nvPr>
        </p:nvSpPr>
        <p:spPr>
          <a:xfrm>
            <a:off x="1361700" y="286650"/>
            <a:ext cx="64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00">
                <a:solidFill>
                  <a:srgbClr val="FED670"/>
                </a:solidFill>
                <a:latin typeface="Red Hat Display"/>
                <a:ea typeface="Red Hat Display"/>
                <a:cs typeface="Red Hat Display"/>
                <a:sym typeface="Red Hat Display"/>
              </a:rPr>
              <a:t>Using web3 to evolve philanthropy</a:t>
            </a:r>
            <a:endParaRPr b="1" sz="3000">
              <a:solidFill>
                <a:srgbClr val="FED670"/>
              </a:solidFill>
              <a:latin typeface="Red Hat Display"/>
              <a:ea typeface="Red Hat Display"/>
              <a:cs typeface="Red Hat Display"/>
              <a:sym typeface="Red Hat Display"/>
            </a:endParaRPr>
          </a:p>
        </p:txBody>
      </p:sp>
      <p:sp>
        <p:nvSpPr>
          <p:cNvPr id="109" name="Google Shape;109;p26"/>
          <p:cNvSpPr txBox="1"/>
          <p:nvPr/>
        </p:nvSpPr>
        <p:spPr>
          <a:xfrm>
            <a:off x="0" y="919275"/>
            <a:ext cx="91359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1800">
                <a:solidFill>
                  <a:schemeClr val="lt1"/>
                </a:solidFill>
                <a:latin typeface="Red Hat Display"/>
                <a:ea typeface="Red Hat Display"/>
                <a:cs typeface="Red Hat Display"/>
                <a:sym typeface="Red Hat Display"/>
              </a:rPr>
              <a:t>Giveth has the </a:t>
            </a:r>
            <a:r>
              <a:rPr b="1" lang="en" sz="1800">
                <a:solidFill>
                  <a:srgbClr val="E1458D"/>
                </a:solidFill>
                <a:latin typeface="Red Hat Display"/>
                <a:ea typeface="Red Hat Display"/>
                <a:cs typeface="Red Hat Display"/>
                <a:sym typeface="Red Hat Display"/>
              </a:rPr>
              <a:t>best donation platform</a:t>
            </a:r>
            <a:r>
              <a:rPr b="1" lang="en" sz="1800">
                <a:solidFill>
                  <a:schemeClr val="lt1"/>
                </a:solidFill>
                <a:latin typeface="Red Hat Display"/>
                <a:ea typeface="Red Hat Display"/>
                <a:cs typeface="Red Hat Display"/>
                <a:sym typeface="Red Hat Display"/>
              </a:rPr>
              <a:t> in the world &amp; MORE! </a:t>
            </a:r>
            <a:endParaRPr b="1" sz="1800">
              <a:solidFill>
                <a:schemeClr val="lt1"/>
              </a:solidFill>
              <a:latin typeface="Red Hat Display"/>
              <a:ea typeface="Red Hat Display"/>
              <a:cs typeface="Red Hat Display"/>
              <a:sym typeface="Red Hat Display"/>
            </a:endParaRPr>
          </a:p>
        </p:txBody>
      </p:sp>
      <p:pic>
        <p:nvPicPr>
          <p:cNvPr id="110" name="Google Shape;110;p26"/>
          <p:cNvPicPr preferRelativeResize="0"/>
          <p:nvPr/>
        </p:nvPicPr>
        <p:blipFill rotWithShape="1">
          <a:blip r:embed="rId4">
            <a:alphaModFix/>
          </a:blip>
          <a:srcRect b="-23152" l="40049" r="-23140" t="0"/>
          <a:stretch/>
        </p:blipFill>
        <p:spPr>
          <a:xfrm>
            <a:off x="-2" y="322650"/>
            <a:ext cx="1408274" cy="2001000"/>
          </a:xfrm>
          <a:prstGeom prst="rect">
            <a:avLst/>
          </a:prstGeom>
          <a:noFill/>
          <a:ln>
            <a:noFill/>
          </a:ln>
        </p:spPr>
      </p:pic>
      <p:sp>
        <p:nvSpPr>
          <p:cNvPr id="111" name="Google Shape;111;p2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112" name="Google Shape;112;p26"/>
          <p:cNvSpPr/>
          <p:nvPr/>
        </p:nvSpPr>
        <p:spPr>
          <a:xfrm>
            <a:off x="4744200" y="1892705"/>
            <a:ext cx="1660200" cy="2187300"/>
          </a:xfrm>
          <a:prstGeom prst="roundRect">
            <a:avLst>
              <a:gd fmla="val 2564" name="adj"/>
            </a:avLst>
          </a:prstGeom>
          <a:solidFill>
            <a:srgbClr val="E1458D"/>
          </a:solidFill>
          <a:ln>
            <a:noFill/>
          </a:ln>
          <a:effectLst>
            <a:outerShdw blurRad="142875" rotWithShape="0" algn="bl">
              <a:srgbClr val="000000">
                <a:alpha val="9410"/>
              </a:srgbClr>
            </a:outerShdw>
          </a:effectLst>
        </p:spPr>
        <p:txBody>
          <a:bodyPr anchorCtr="0" anchor="ctr" bIns="0"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t/>
            </a:r>
            <a:endParaRPr sz="1200">
              <a:solidFill>
                <a:schemeClr val="lt1"/>
              </a:solidFill>
              <a:latin typeface="Red Hat Text"/>
              <a:ea typeface="Red Hat Text"/>
              <a:cs typeface="Red Hat Text"/>
              <a:sym typeface="Red Hat Text"/>
            </a:endParaRPr>
          </a:p>
          <a:p>
            <a:pPr indent="0" lvl="0" marL="0" rtl="0" algn="ctr">
              <a:lnSpc>
                <a:spcPct val="150000"/>
              </a:lnSpc>
              <a:spcBef>
                <a:spcPts val="0"/>
              </a:spcBef>
              <a:spcAft>
                <a:spcPts val="0"/>
              </a:spcAft>
              <a:buClr>
                <a:schemeClr val="dk1"/>
              </a:buClr>
              <a:buSzPts val="1100"/>
              <a:buFont typeface="Arial"/>
              <a:buNone/>
            </a:pPr>
            <a:r>
              <a:t/>
            </a:r>
            <a:endParaRPr sz="1200">
              <a:solidFill>
                <a:schemeClr val="lt1"/>
              </a:solidFill>
              <a:latin typeface="Red Hat Text"/>
              <a:ea typeface="Red Hat Text"/>
              <a:cs typeface="Red Hat Text"/>
              <a:sym typeface="Red Hat Text"/>
            </a:endParaRPr>
          </a:p>
          <a:p>
            <a:pPr indent="0" lvl="0" marL="0" rtl="0" algn="ctr">
              <a:lnSpc>
                <a:spcPct val="150000"/>
              </a:lnSpc>
              <a:spcBef>
                <a:spcPts val="0"/>
              </a:spcBef>
              <a:spcAft>
                <a:spcPts val="0"/>
              </a:spcAft>
              <a:buClr>
                <a:schemeClr val="dk1"/>
              </a:buClr>
              <a:buSzPts val="1100"/>
              <a:buFont typeface="Arial"/>
              <a:buNone/>
            </a:pPr>
            <a:r>
              <a:rPr lang="en" sz="1200">
                <a:solidFill>
                  <a:schemeClr val="lt1"/>
                </a:solidFill>
                <a:latin typeface="Red Hat Text"/>
                <a:ea typeface="Red Hat Text"/>
                <a:cs typeface="Red Hat Text"/>
                <a:sym typeface="Red Hat Text"/>
              </a:rPr>
              <a:t>GIV holders</a:t>
            </a:r>
            <a:r>
              <a:rPr lang="en" sz="1200">
                <a:solidFill>
                  <a:schemeClr val="lt1"/>
                </a:solidFill>
                <a:latin typeface="Red Hat Text"/>
                <a:ea typeface="Red Hat Text"/>
                <a:cs typeface="Red Hat Text"/>
                <a:sym typeface="Red Hat Text"/>
              </a:rPr>
              <a:t> can earn a </a:t>
            </a:r>
            <a:r>
              <a:rPr lang="en" sz="1200">
                <a:solidFill>
                  <a:schemeClr val="lt1"/>
                </a:solidFill>
                <a:latin typeface="Red Hat Text"/>
                <a:ea typeface="Red Hat Text"/>
                <a:cs typeface="Red Hat Text"/>
                <a:sym typeface="Red Hat Text"/>
              </a:rPr>
              <a:t>yield</a:t>
            </a:r>
            <a:r>
              <a:rPr lang="en" sz="1200">
                <a:solidFill>
                  <a:schemeClr val="lt1"/>
                </a:solidFill>
                <a:latin typeface="Red Hat Text"/>
                <a:ea typeface="Red Hat Text"/>
                <a:cs typeface="Red Hat Text"/>
                <a:sym typeface="Red Hat Text"/>
              </a:rPr>
              <a:t> participating in the </a:t>
            </a:r>
            <a:r>
              <a:rPr b="1" lang="en" sz="1200">
                <a:solidFill>
                  <a:schemeClr val="lt1"/>
                </a:solidFill>
                <a:latin typeface="Red Hat Text"/>
                <a:ea typeface="Red Hat Text"/>
                <a:cs typeface="Red Hat Text"/>
                <a:sym typeface="Red Hat Text"/>
              </a:rPr>
              <a:t>GIVeconomy</a:t>
            </a:r>
            <a:r>
              <a:rPr lang="en" sz="1200">
                <a:solidFill>
                  <a:schemeClr val="lt1"/>
                </a:solidFill>
                <a:latin typeface="Red Hat Text"/>
                <a:ea typeface="Red Hat Text"/>
                <a:cs typeface="Red Hat Text"/>
                <a:sym typeface="Red Hat Text"/>
              </a:rPr>
              <a:t>.</a:t>
            </a:r>
            <a:endParaRPr sz="1200">
              <a:solidFill>
                <a:schemeClr val="lt1"/>
              </a:solidFill>
              <a:latin typeface="Red Hat Text"/>
              <a:ea typeface="Red Hat Text"/>
              <a:cs typeface="Red Hat Text"/>
              <a:sym typeface="Red Hat Text"/>
            </a:endParaRPr>
          </a:p>
        </p:txBody>
      </p:sp>
      <p:sp>
        <p:nvSpPr>
          <p:cNvPr id="113" name="Google Shape;113;p26"/>
          <p:cNvSpPr/>
          <p:nvPr/>
        </p:nvSpPr>
        <p:spPr>
          <a:xfrm>
            <a:off x="2934937" y="1888225"/>
            <a:ext cx="1660200" cy="2187300"/>
          </a:xfrm>
          <a:prstGeom prst="roundRect">
            <a:avLst>
              <a:gd fmla="val 2564" name="adj"/>
            </a:avLst>
          </a:prstGeom>
          <a:solidFill>
            <a:srgbClr val="E1458D"/>
          </a:solidFill>
          <a:ln>
            <a:noFill/>
          </a:ln>
          <a:effectLst>
            <a:outerShdw blurRad="142875" rotWithShape="0" algn="bl">
              <a:srgbClr val="000000">
                <a:alpha val="9410"/>
              </a:srgbClr>
            </a:outerShdw>
          </a:effectLst>
        </p:spPr>
        <p:txBody>
          <a:bodyPr anchorCtr="0" anchor="ctr" bIns="0"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t/>
            </a:r>
            <a:endParaRPr sz="1200">
              <a:solidFill>
                <a:schemeClr val="lt1"/>
              </a:solidFill>
              <a:latin typeface="Red Hat Text"/>
              <a:ea typeface="Red Hat Text"/>
              <a:cs typeface="Red Hat Text"/>
              <a:sym typeface="Red Hat Text"/>
            </a:endParaRPr>
          </a:p>
          <a:p>
            <a:pPr indent="0" lvl="0" marL="0" rtl="0" algn="ctr">
              <a:lnSpc>
                <a:spcPct val="150000"/>
              </a:lnSpc>
              <a:spcBef>
                <a:spcPts val="0"/>
              </a:spcBef>
              <a:spcAft>
                <a:spcPts val="0"/>
              </a:spcAft>
              <a:buClr>
                <a:schemeClr val="dk1"/>
              </a:buClr>
              <a:buSzPts val="1100"/>
              <a:buFont typeface="Arial"/>
              <a:buNone/>
            </a:pPr>
            <a:r>
              <a:t/>
            </a:r>
            <a:endParaRPr sz="1200">
              <a:solidFill>
                <a:schemeClr val="lt1"/>
              </a:solidFill>
              <a:latin typeface="Red Hat Text"/>
              <a:ea typeface="Red Hat Text"/>
              <a:cs typeface="Red Hat Text"/>
              <a:sym typeface="Red Hat Text"/>
            </a:endParaRPr>
          </a:p>
          <a:p>
            <a:pPr indent="0" lvl="0" marL="0" rtl="0" algn="ctr">
              <a:lnSpc>
                <a:spcPct val="150000"/>
              </a:lnSpc>
              <a:spcBef>
                <a:spcPts val="0"/>
              </a:spcBef>
              <a:spcAft>
                <a:spcPts val="0"/>
              </a:spcAft>
              <a:buClr>
                <a:schemeClr val="dk1"/>
              </a:buClr>
              <a:buSzPts val="1100"/>
              <a:buFont typeface="Arial"/>
              <a:buNone/>
            </a:pPr>
            <a:r>
              <a:rPr lang="en" sz="1200">
                <a:solidFill>
                  <a:schemeClr val="lt1"/>
                </a:solidFill>
                <a:latin typeface="Red Hat Text"/>
                <a:ea typeface="Red Hat Text"/>
                <a:cs typeface="Red Hat Text"/>
                <a:sym typeface="Red Hat Text"/>
              </a:rPr>
              <a:t>Donors get an upside by getting rewarded with </a:t>
            </a:r>
            <a:r>
              <a:rPr b="1" lang="en" sz="1200">
                <a:solidFill>
                  <a:schemeClr val="lt1"/>
                </a:solidFill>
                <a:latin typeface="Red Hat Text"/>
                <a:ea typeface="Red Hat Text"/>
                <a:cs typeface="Red Hat Text"/>
                <a:sym typeface="Red Hat Text"/>
              </a:rPr>
              <a:t>GIVbacks</a:t>
            </a:r>
            <a:r>
              <a:rPr lang="en" sz="1200">
                <a:solidFill>
                  <a:schemeClr val="lt1"/>
                </a:solidFill>
                <a:latin typeface="Red Hat Text"/>
                <a:ea typeface="Red Hat Text"/>
                <a:cs typeface="Red Hat Text"/>
                <a:sym typeface="Red Hat Text"/>
              </a:rPr>
              <a:t>.</a:t>
            </a:r>
            <a:r>
              <a:rPr lang="en" sz="1200">
                <a:solidFill>
                  <a:schemeClr val="lt1"/>
                </a:solidFill>
                <a:latin typeface="Red Hat Text"/>
                <a:ea typeface="Red Hat Text"/>
                <a:cs typeface="Red Hat Text"/>
                <a:sym typeface="Red Hat Text"/>
              </a:rPr>
              <a:t> </a:t>
            </a:r>
            <a:r>
              <a:rPr lang="en" sz="900">
                <a:solidFill>
                  <a:schemeClr val="lt1"/>
                </a:solidFill>
                <a:latin typeface="Red Hat Text"/>
                <a:ea typeface="Red Hat Text"/>
                <a:cs typeface="Red Hat Text"/>
                <a:sym typeface="Red Hat Text"/>
              </a:rPr>
              <a:t>(Incentive program that rewards donors with GIV.)</a:t>
            </a:r>
            <a:endParaRPr sz="900">
              <a:solidFill>
                <a:schemeClr val="lt1"/>
              </a:solidFill>
              <a:latin typeface="Red Hat Text"/>
              <a:ea typeface="Red Hat Text"/>
              <a:cs typeface="Red Hat Text"/>
              <a:sym typeface="Red Hat Text"/>
            </a:endParaRPr>
          </a:p>
        </p:txBody>
      </p:sp>
      <p:sp>
        <p:nvSpPr>
          <p:cNvPr id="114" name="Google Shape;114;p26"/>
          <p:cNvSpPr/>
          <p:nvPr/>
        </p:nvSpPr>
        <p:spPr>
          <a:xfrm>
            <a:off x="6553450" y="1888225"/>
            <a:ext cx="1660200" cy="2187300"/>
          </a:xfrm>
          <a:prstGeom prst="roundRect">
            <a:avLst>
              <a:gd fmla="val 2564" name="adj"/>
            </a:avLst>
          </a:prstGeom>
          <a:solidFill>
            <a:srgbClr val="E1458D"/>
          </a:solidFill>
          <a:ln>
            <a:noFill/>
          </a:ln>
          <a:effectLst>
            <a:outerShdw blurRad="142875" rotWithShape="0" algn="bl">
              <a:srgbClr val="000000">
                <a:alpha val="9410"/>
              </a:srgbClr>
            </a:outerShdw>
          </a:effectLst>
        </p:spPr>
        <p:txBody>
          <a:bodyPr anchorCtr="0" anchor="ctr" bIns="0"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t/>
            </a:r>
            <a:endParaRPr sz="1200">
              <a:solidFill>
                <a:schemeClr val="lt1"/>
              </a:solidFill>
              <a:latin typeface="Red Hat Text"/>
              <a:ea typeface="Red Hat Text"/>
              <a:cs typeface="Red Hat Text"/>
              <a:sym typeface="Red Hat Text"/>
            </a:endParaRPr>
          </a:p>
          <a:p>
            <a:pPr indent="0" lvl="0" marL="0" rtl="0" algn="ctr">
              <a:lnSpc>
                <a:spcPct val="150000"/>
              </a:lnSpc>
              <a:spcBef>
                <a:spcPts val="0"/>
              </a:spcBef>
              <a:spcAft>
                <a:spcPts val="0"/>
              </a:spcAft>
              <a:buClr>
                <a:schemeClr val="dk1"/>
              </a:buClr>
              <a:buSzPts val="1100"/>
              <a:buFont typeface="Arial"/>
              <a:buNone/>
            </a:pPr>
            <a:r>
              <a:t/>
            </a:r>
            <a:endParaRPr sz="1200">
              <a:solidFill>
                <a:schemeClr val="lt1"/>
              </a:solidFill>
              <a:latin typeface="Red Hat Text"/>
              <a:ea typeface="Red Hat Text"/>
              <a:cs typeface="Red Hat Text"/>
              <a:sym typeface="Red Hat Text"/>
            </a:endParaRPr>
          </a:p>
          <a:p>
            <a:pPr indent="0" lvl="0" marL="0" rtl="0" algn="ctr">
              <a:lnSpc>
                <a:spcPct val="150000"/>
              </a:lnSpc>
              <a:spcBef>
                <a:spcPts val="0"/>
              </a:spcBef>
              <a:spcAft>
                <a:spcPts val="0"/>
              </a:spcAft>
              <a:buClr>
                <a:schemeClr val="dk1"/>
              </a:buClr>
              <a:buSzPts val="1100"/>
              <a:buFont typeface="Arial"/>
              <a:buNone/>
            </a:pPr>
            <a:r>
              <a:rPr lang="en" sz="1200">
                <a:solidFill>
                  <a:schemeClr val="lt1"/>
                </a:solidFill>
                <a:latin typeface="Red Hat Text"/>
                <a:ea typeface="Red Hat Text"/>
                <a:cs typeface="Red Hat Text"/>
                <a:sym typeface="Red Hat Text"/>
              </a:rPr>
              <a:t>ReFi organizations can reward their community with </a:t>
            </a:r>
            <a:r>
              <a:rPr b="1" lang="en" sz="1200">
                <a:solidFill>
                  <a:schemeClr val="lt1"/>
                </a:solidFill>
                <a:latin typeface="Red Hat Text"/>
                <a:ea typeface="Red Hat Text"/>
                <a:cs typeface="Red Hat Text"/>
                <a:sym typeface="Red Hat Text"/>
              </a:rPr>
              <a:t>Regen Farms</a:t>
            </a:r>
            <a:r>
              <a:rPr lang="en" sz="1200">
                <a:solidFill>
                  <a:schemeClr val="lt1"/>
                </a:solidFill>
                <a:latin typeface="Red Hat Text"/>
                <a:ea typeface="Red Hat Text"/>
                <a:cs typeface="Red Hat Text"/>
                <a:sym typeface="Red Hat Text"/>
              </a:rPr>
              <a:t>.</a:t>
            </a:r>
            <a:endParaRPr sz="1200">
              <a:solidFill>
                <a:schemeClr val="lt1"/>
              </a:solidFill>
              <a:latin typeface="Red Hat Text"/>
              <a:ea typeface="Red Hat Text"/>
              <a:cs typeface="Red Hat Text"/>
              <a:sym typeface="Red Hat Text"/>
            </a:endParaRPr>
          </a:p>
        </p:txBody>
      </p:sp>
      <p:pic>
        <p:nvPicPr>
          <p:cNvPr id="115" name="Google Shape;115;p26"/>
          <p:cNvPicPr preferRelativeResize="0"/>
          <p:nvPr/>
        </p:nvPicPr>
        <p:blipFill>
          <a:blip r:embed="rId5">
            <a:alphaModFix/>
          </a:blip>
          <a:stretch>
            <a:fillRect/>
          </a:stretch>
        </p:blipFill>
        <p:spPr>
          <a:xfrm>
            <a:off x="7799500" y="0"/>
            <a:ext cx="1340525" cy="1833527"/>
          </a:xfrm>
          <a:prstGeom prst="rect">
            <a:avLst/>
          </a:prstGeom>
          <a:noFill/>
          <a:ln>
            <a:noFill/>
          </a:ln>
        </p:spPr>
      </p:pic>
      <p:pic>
        <p:nvPicPr>
          <p:cNvPr id="116" name="Google Shape;116;p26"/>
          <p:cNvPicPr preferRelativeResize="0"/>
          <p:nvPr/>
        </p:nvPicPr>
        <p:blipFill rotWithShape="1">
          <a:blip r:embed="rId6">
            <a:alphaModFix/>
          </a:blip>
          <a:srcRect b="0" l="0" r="26356" t="0"/>
          <a:stretch/>
        </p:blipFill>
        <p:spPr>
          <a:xfrm>
            <a:off x="7932025" y="2902225"/>
            <a:ext cx="1211976" cy="1624900"/>
          </a:xfrm>
          <a:prstGeom prst="rect">
            <a:avLst/>
          </a:prstGeom>
          <a:noFill/>
          <a:ln>
            <a:noFill/>
          </a:ln>
        </p:spPr>
      </p:pic>
      <p:pic>
        <p:nvPicPr>
          <p:cNvPr id="117" name="Google Shape;117;p26"/>
          <p:cNvPicPr preferRelativeResize="0"/>
          <p:nvPr/>
        </p:nvPicPr>
        <p:blipFill rotWithShape="1">
          <a:blip r:embed="rId7">
            <a:alphaModFix/>
          </a:blip>
          <a:srcRect b="16506" l="0" r="0" t="0"/>
          <a:stretch/>
        </p:blipFill>
        <p:spPr>
          <a:xfrm>
            <a:off x="0" y="1982750"/>
            <a:ext cx="1902400" cy="3160751"/>
          </a:xfrm>
          <a:prstGeom prst="rect">
            <a:avLst/>
          </a:prstGeom>
          <a:noFill/>
          <a:ln>
            <a:noFill/>
          </a:ln>
        </p:spPr>
      </p:pic>
      <p:sp>
        <p:nvSpPr>
          <p:cNvPr id="118" name="Google Shape;118;p26"/>
          <p:cNvSpPr/>
          <p:nvPr/>
        </p:nvSpPr>
        <p:spPr>
          <a:xfrm>
            <a:off x="1125700" y="1888225"/>
            <a:ext cx="1660200" cy="2187300"/>
          </a:xfrm>
          <a:prstGeom prst="roundRect">
            <a:avLst>
              <a:gd fmla="val 2564" name="adj"/>
            </a:avLst>
          </a:prstGeom>
          <a:solidFill>
            <a:srgbClr val="E1458D"/>
          </a:solidFill>
          <a:ln>
            <a:noFill/>
          </a:ln>
          <a:effectLst>
            <a:outerShdw blurRad="142875" rotWithShape="0" algn="bl">
              <a:srgbClr val="000000">
                <a:alpha val="9410"/>
              </a:srgbClr>
            </a:outerShdw>
          </a:effectLst>
        </p:spPr>
        <p:txBody>
          <a:bodyPr anchorCtr="0" anchor="ctr" bIns="0"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t/>
            </a:r>
            <a:endParaRPr sz="1200">
              <a:solidFill>
                <a:schemeClr val="lt1"/>
              </a:solidFill>
              <a:latin typeface="Red Hat Text"/>
              <a:ea typeface="Red Hat Text"/>
              <a:cs typeface="Red Hat Text"/>
              <a:sym typeface="Red Hat Text"/>
            </a:endParaRPr>
          </a:p>
          <a:p>
            <a:pPr indent="0" lvl="0" marL="0" rtl="0" algn="ctr">
              <a:lnSpc>
                <a:spcPct val="150000"/>
              </a:lnSpc>
              <a:spcBef>
                <a:spcPts val="0"/>
              </a:spcBef>
              <a:spcAft>
                <a:spcPts val="0"/>
              </a:spcAft>
              <a:buClr>
                <a:schemeClr val="dk1"/>
              </a:buClr>
              <a:buSzPts val="1100"/>
              <a:buFont typeface="Arial"/>
              <a:buNone/>
            </a:pPr>
            <a:r>
              <a:t/>
            </a:r>
            <a:endParaRPr sz="1200">
              <a:solidFill>
                <a:schemeClr val="lt1"/>
              </a:solidFill>
              <a:latin typeface="Red Hat Text"/>
              <a:ea typeface="Red Hat Text"/>
              <a:cs typeface="Red Hat Text"/>
              <a:sym typeface="Red Hat Text"/>
            </a:endParaRPr>
          </a:p>
          <a:p>
            <a:pPr indent="0" lvl="0" marL="0" rtl="0" algn="ctr">
              <a:lnSpc>
                <a:spcPct val="150000"/>
              </a:lnSpc>
              <a:spcBef>
                <a:spcPts val="0"/>
              </a:spcBef>
              <a:spcAft>
                <a:spcPts val="0"/>
              </a:spcAft>
              <a:buClr>
                <a:schemeClr val="dk1"/>
              </a:buClr>
              <a:buSzPts val="1100"/>
              <a:buFont typeface="Arial"/>
              <a:buNone/>
            </a:pPr>
            <a:r>
              <a:rPr lang="en" sz="1200">
                <a:solidFill>
                  <a:schemeClr val="lt1"/>
                </a:solidFill>
                <a:latin typeface="Red Hat Text"/>
                <a:ea typeface="Red Hat Text"/>
                <a:cs typeface="Red Hat Text"/>
                <a:sym typeface="Red Hat Text"/>
              </a:rPr>
              <a:t>100% donations go from donors to projects anywhere in the world.</a:t>
            </a:r>
            <a:endParaRPr b="1" sz="1200">
              <a:solidFill>
                <a:schemeClr val="lt1"/>
              </a:solidFill>
              <a:latin typeface="Red Hat Text"/>
              <a:ea typeface="Red Hat Text"/>
              <a:cs typeface="Red Hat Text"/>
              <a:sym typeface="Red Hat Text"/>
            </a:endParaRPr>
          </a:p>
        </p:txBody>
      </p:sp>
      <p:pic>
        <p:nvPicPr>
          <p:cNvPr id="119" name="Google Shape;119;p26"/>
          <p:cNvPicPr preferRelativeResize="0"/>
          <p:nvPr/>
        </p:nvPicPr>
        <p:blipFill rotWithShape="1">
          <a:blip r:embed="rId8">
            <a:alphaModFix/>
          </a:blip>
          <a:srcRect b="0" l="0" r="68147" t="0"/>
          <a:stretch/>
        </p:blipFill>
        <p:spPr>
          <a:xfrm>
            <a:off x="8645000" y="4636500"/>
            <a:ext cx="364926" cy="365750"/>
          </a:xfrm>
          <a:prstGeom prst="rect">
            <a:avLst/>
          </a:prstGeom>
          <a:noFill/>
          <a:ln>
            <a:noFill/>
          </a:ln>
        </p:spPr>
      </p:pic>
      <p:pic>
        <p:nvPicPr>
          <p:cNvPr id="120" name="Google Shape;120;p26"/>
          <p:cNvPicPr preferRelativeResize="0"/>
          <p:nvPr/>
        </p:nvPicPr>
        <p:blipFill>
          <a:blip r:embed="rId9">
            <a:alphaModFix/>
          </a:blip>
          <a:stretch>
            <a:fillRect/>
          </a:stretch>
        </p:blipFill>
        <p:spPr>
          <a:xfrm>
            <a:off x="1674650" y="2130300"/>
            <a:ext cx="562192" cy="572700"/>
          </a:xfrm>
          <a:prstGeom prst="rect">
            <a:avLst/>
          </a:prstGeom>
          <a:noFill/>
          <a:ln>
            <a:noFill/>
          </a:ln>
          <a:effectLst>
            <a:outerShdw blurRad="142875" rotWithShape="0" algn="bl">
              <a:srgbClr val="000000">
                <a:alpha val="9410"/>
              </a:srgbClr>
            </a:outerShdw>
          </a:effectLst>
        </p:spPr>
      </p:pic>
      <p:pic>
        <p:nvPicPr>
          <p:cNvPr id="121" name="Google Shape;121;p26"/>
          <p:cNvPicPr preferRelativeResize="0"/>
          <p:nvPr/>
        </p:nvPicPr>
        <p:blipFill>
          <a:blip r:embed="rId10">
            <a:alphaModFix/>
          </a:blip>
          <a:stretch>
            <a:fillRect/>
          </a:stretch>
        </p:blipFill>
        <p:spPr>
          <a:xfrm>
            <a:off x="3438388" y="2020225"/>
            <a:ext cx="653325" cy="653325"/>
          </a:xfrm>
          <a:prstGeom prst="rect">
            <a:avLst/>
          </a:prstGeom>
          <a:noFill/>
          <a:ln>
            <a:noFill/>
          </a:ln>
          <a:effectLst>
            <a:outerShdw blurRad="142875" rotWithShape="0" algn="bl">
              <a:srgbClr val="000000">
                <a:alpha val="9410"/>
              </a:srgbClr>
            </a:outerShdw>
          </a:effectLst>
        </p:spPr>
      </p:pic>
      <p:pic>
        <p:nvPicPr>
          <p:cNvPr id="122" name="Google Shape;122;p26"/>
          <p:cNvPicPr preferRelativeResize="0"/>
          <p:nvPr/>
        </p:nvPicPr>
        <p:blipFill>
          <a:blip r:embed="rId11">
            <a:alphaModFix/>
          </a:blip>
          <a:stretch>
            <a:fillRect/>
          </a:stretch>
        </p:blipFill>
        <p:spPr>
          <a:xfrm>
            <a:off x="5293188" y="2060539"/>
            <a:ext cx="562200" cy="712221"/>
          </a:xfrm>
          <a:prstGeom prst="rect">
            <a:avLst/>
          </a:prstGeom>
          <a:noFill/>
          <a:ln>
            <a:noFill/>
          </a:ln>
          <a:effectLst>
            <a:outerShdw blurRad="142875" rotWithShape="0" algn="bl">
              <a:srgbClr val="000000">
                <a:alpha val="9410"/>
              </a:srgbClr>
            </a:outerShdw>
          </a:effectLst>
        </p:spPr>
      </p:pic>
      <p:pic>
        <p:nvPicPr>
          <p:cNvPr id="123" name="Google Shape;123;p26"/>
          <p:cNvPicPr preferRelativeResize="0"/>
          <p:nvPr/>
        </p:nvPicPr>
        <p:blipFill>
          <a:blip r:embed="rId12">
            <a:alphaModFix/>
          </a:blip>
          <a:stretch>
            <a:fillRect/>
          </a:stretch>
        </p:blipFill>
        <p:spPr>
          <a:xfrm>
            <a:off x="7056878" y="2020738"/>
            <a:ext cx="653325" cy="652322"/>
          </a:xfrm>
          <a:prstGeom prst="rect">
            <a:avLst/>
          </a:prstGeom>
          <a:noFill/>
          <a:ln>
            <a:noFill/>
          </a:ln>
          <a:effectLst>
            <a:outerShdw blurRad="142875" rotWithShape="0" algn="bl">
              <a:srgbClr val="000000">
                <a:alpha val="9410"/>
              </a:srgbClr>
            </a:outerShdw>
          </a:effectLst>
        </p:spPr>
      </p:pic>
      <p:sp>
        <p:nvSpPr>
          <p:cNvPr id="124" name="Google Shape;124;p26"/>
          <p:cNvSpPr txBox="1"/>
          <p:nvPr/>
        </p:nvSpPr>
        <p:spPr>
          <a:xfrm>
            <a:off x="1228850" y="1404813"/>
            <a:ext cx="1453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Red Hat Text"/>
                <a:ea typeface="Red Hat Text"/>
                <a:cs typeface="Red Hat Text"/>
                <a:sym typeface="Red Hat Text"/>
              </a:rPr>
              <a:t>b</a:t>
            </a:r>
            <a:r>
              <a:rPr lang="en" sz="1000">
                <a:solidFill>
                  <a:schemeClr val="lt1"/>
                </a:solidFill>
                <a:latin typeface="Red Hat Text"/>
                <a:ea typeface="Red Hat Text"/>
                <a:cs typeface="Red Hat Text"/>
                <a:sym typeface="Red Hat Text"/>
              </a:rPr>
              <a:t>etter for </a:t>
            </a:r>
            <a:r>
              <a:rPr b="1" lang="en" sz="1200">
                <a:solidFill>
                  <a:schemeClr val="lt1"/>
                </a:solidFill>
                <a:latin typeface="Red Hat Text"/>
                <a:ea typeface="Red Hat Text"/>
                <a:cs typeface="Red Hat Text"/>
                <a:sym typeface="Red Hat Text"/>
              </a:rPr>
              <a:t>non-profits</a:t>
            </a:r>
            <a:endParaRPr b="1" sz="1200">
              <a:solidFill>
                <a:schemeClr val="lt1"/>
              </a:solidFill>
              <a:latin typeface="Red Hat Text"/>
              <a:ea typeface="Red Hat Text"/>
              <a:cs typeface="Red Hat Text"/>
              <a:sym typeface="Red Hat Text"/>
            </a:endParaRPr>
          </a:p>
        </p:txBody>
      </p:sp>
      <p:sp>
        <p:nvSpPr>
          <p:cNvPr id="125" name="Google Shape;125;p26"/>
          <p:cNvSpPr txBox="1"/>
          <p:nvPr/>
        </p:nvSpPr>
        <p:spPr>
          <a:xfrm>
            <a:off x="2981450" y="1404813"/>
            <a:ext cx="1453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Red Hat Text"/>
                <a:ea typeface="Red Hat Text"/>
                <a:cs typeface="Red Hat Text"/>
                <a:sym typeface="Red Hat Text"/>
              </a:rPr>
              <a:t>better for </a:t>
            </a:r>
            <a:endParaRPr sz="1000">
              <a:solidFill>
                <a:schemeClr val="lt1"/>
              </a:solidFill>
              <a:latin typeface="Red Hat Text"/>
              <a:ea typeface="Red Hat Text"/>
              <a:cs typeface="Red Hat Text"/>
              <a:sym typeface="Red Hat Text"/>
            </a:endParaRPr>
          </a:p>
          <a:p>
            <a:pPr indent="0" lvl="0" marL="0" rtl="0" algn="ctr">
              <a:spcBef>
                <a:spcPts val="0"/>
              </a:spcBef>
              <a:spcAft>
                <a:spcPts val="0"/>
              </a:spcAft>
              <a:buNone/>
            </a:pPr>
            <a:r>
              <a:rPr b="1" lang="en" sz="1200">
                <a:solidFill>
                  <a:schemeClr val="lt1"/>
                </a:solidFill>
                <a:latin typeface="Red Hat Text"/>
                <a:ea typeface="Red Hat Text"/>
                <a:cs typeface="Red Hat Text"/>
                <a:sym typeface="Red Hat Text"/>
              </a:rPr>
              <a:t>donors</a:t>
            </a:r>
            <a:endParaRPr b="1" sz="1200">
              <a:solidFill>
                <a:schemeClr val="lt1"/>
              </a:solidFill>
              <a:latin typeface="Red Hat Text"/>
              <a:ea typeface="Red Hat Text"/>
              <a:cs typeface="Red Hat Text"/>
              <a:sym typeface="Red Hat Text"/>
            </a:endParaRPr>
          </a:p>
        </p:txBody>
      </p:sp>
      <p:sp>
        <p:nvSpPr>
          <p:cNvPr id="126" name="Google Shape;126;p26"/>
          <p:cNvSpPr txBox="1"/>
          <p:nvPr/>
        </p:nvSpPr>
        <p:spPr>
          <a:xfrm>
            <a:off x="4810250" y="1404813"/>
            <a:ext cx="1453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Red Hat Text"/>
                <a:ea typeface="Red Hat Text"/>
                <a:cs typeface="Red Hat Text"/>
                <a:sym typeface="Red Hat Text"/>
              </a:rPr>
              <a:t>better for </a:t>
            </a:r>
            <a:r>
              <a:rPr b="1" lang="en" sz="1200">
                <a:solidFill>
                  <a:schemeClr val="lt1"/>
                </a:solidFill>
                <a:latin typeface="Red Hat Text"/>
                <a:ea typeface="Red Hat Text"/>
                <a:cs typeface="Red Hat Text"/>
                <a:sym typeface="Red Hat Text"/>
              </a:rPr>
              <a:t>stakeholders</a:t>
            </a:r>
            <a:endParaRPr b="1" sz="1200">
              <a:solidFill>
                <a:schemeClr val="lt1"/>
              </a:solidFill>
              <a:latin typeface="Red Hat Text"/>
              <a:ea typeface="Red Hat Text"/>
              <a:cs typeface="Red Hat Text"/>
              <a:sym typeface="Red Hat Text"/>
            </a:endParaRPr>
          </a:p>
        </p:txBody>
      </p:sp>
      <p:sp>
        <p:nvSpPr>
          <p:cNvPr id="127" name="Google Shape;127;p26"/>
          <p:cNvSpPr txBox="1"/>
          <p:nvPr/>
        </p:nvSpPr>
        <p:spPr>
          <a:xfrm>
            <a:off x="6639050" y="1404813"/>
            <a:ext cx="1453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Red Hat Text"/>
                <a:ea typeface="Red Hat Text"/>
                <a:cs typeface="Red Hat Text"/>
                <a:sym typeface="Red Hat Text"/>
              </a:rPr>
              <a:t>better for </a:t>
            </a:r>
            <a:endParaRPr sz="1000">
              <a:solidFill>
                <a:schemeClr val="lt1"/>
              </a:solidFill>
              <a:latin typeface="Red Hat Text"/>
              <a:ea typeface="Red Hat Text"/>
              <a:cs typeface="Red Hat Text"/>
              <a:sym typeface="Red Hat Text"/>
            </a:endParaRPr>
          </a:p>
          <a:p>
            <a:pPr indent="0" lvl="0" marL="0" rtl="0" algn="ctr">
              <a:spcBef>
                <a:spcPts val="0"/>
              </a:spcBef>
              <a:spcAft>
                <a:spcPts val="0"/>
              </a:spcAft>
              <a:buNone/>
            </a:pPr>
            <a:r>
              <a:rPr b="1" lang="en" sz="1200">
                <a:solidFill>
                  <a:schemeClr val="lt1"/>
                </a:solidFill>
                <a:latin typeface="Red Hat Text"/>
                <a:ea typeface="Red Hat Text"/>
                <a:cs typeface="Red Hat Text"/>
                <a:sym typeface="Red Hat Text"/>
              </a:rPr>
              <a:t>impact DAOs</a:t>
            </a:r>
            <a:endParaRPr b="1" sz="1200">
              <a:solidFill>
                <a:schemeClr val="lt1"/>
              </a:solidFill>
              <a:latin typeface="Red Hat Text"/>
              <a:ea typeface="Red Hat Text"/>
              <a:cs typeface="Red Hat Text"/>
              <a:sym typeface="Red Hat Tex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27"/>
          <p:cNvPicPr preferRelativeResize="0"/>
          <p:nvPr/>
        </p:nvPicPr>
        <p:blipFill>
          <a:blip r:embed="rId3">
            <a:alphaModFix/>
          </a:blip>
          <a:stretch>
            <a:fillRect/>
          </a:stretch>
        </p:blipFill>
        <p:spPr>
          <a:xfrm>
            <a:off x="3965" y="0"/>
            <a:ext cx="9136072" cy="5143501"/>
          </a:xfrm>
          <a:prstGeom prst="rect">
            <a:avLst/>
          </a:prstGeom>
          <a:noFill/>
          <a:ln>
            <a:noFill/>
          </a:ln>
        </p:spPr>
      </p:pic>
      <p:sp>
        <p:nvSpPr>
          <p:cNvPr id="133" name="Google Shape;133;p27"/>
          <p:cNvSpPr txBox="1"/>
          <p:nvPr>
            <p:ph type="title"/>
          </p:nvPr>
        </p:nvSpPr>
        <p:spPr>
          <a:xfrm>
            <a:off x="451350" y="489225"/>
            <a:ext cx="8218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200">
                <a:solidFill>
                  <a:srgbClr val="FED670"/>
                </a:solidFill>
                <a:latin typeface="Red Hat Display"/>
                <a:ea typeface="Red Hat Display"/>
                <a:cs typeface="Red Hat Display"/>
                <a:sym typeface="Red Hat Display"/>
              </a:rPr>
              <a:t>86% of our unique donors joined since March ‘21, and the numbers continue to grow!</a:t>
            </a:r>
            <a:endParaRPr b="1" sz="2200">
              <a:solidFill>
                <a:srgbClr val="FED670"/>
              </a:solidFill>
              <a:latin typeface="Red Hat Display"/>
              <a:ea typeface="Red Hat Display"/>
              <a:cs typeface="Red Hat Display"/>
              <a:sym typeface="Red Hat Display"/>
            </a:endParaRPr>
          </a:p>
        </p:txBody>
      </p:sp>
      <p:pic>
        <p:nvPicPr>
          <p:cNvPr id="134" name="Google Shape;134;p27"/>
          <p:cNvPicPr preferRelativeResize="0"/>
          <p:nvPr/>
        </p:nvPicPr>
        <p:blipFill rotWithShape="1">
          <a:blip r:embed="rId4">
            <a:alphaModFix/>
          </a:blip>
          <a:srcRect b="0" l="0" r="26356" t="0"/>
          <a:stretch/>
        </p:blipFill>
        <p:spPr>
          <a:xfrm>
            <a:off x="7932025" y="782375"/>
            <a:ext cx="1211976" cy="1624900"/>
          </a:xfrm>
          <a:prstGeom prst="rect">
            <a:avLst/>
          </a:prstGeom>
          <a:noFill/>
          <a:ln>
            <a:noFill/>
          </a:ln>
        </p:spPr>
      </p:pic>
      <p:sp>
        <p:nvSpPr>
          <p:cNvPr id="135" name="Google Shape;135;p27"/>
          <p:cNvSpPr/>
          <p:nvPr/>
        </p:nvSpPr>
        <p:spPr>
          <a:xfrm>
            <a:off x="757450" y="2087350"/>
            <a:ext cx="2499600" cy="2143200"/>
          </a:xfrm>
          <a:prstGeom prst="roundRect">
            <a:avLst>
              <a:gd fmla="val 2564" name="adj"/>
            </a:avLst>
          </a:prstGeom>
          <a:solidFill>
            <a:srgbClr val="E1458D"/>
          </a:solidFill>
          <a:ln>
            <a:noFill/>
          </a:ln>
          <a:effectLst>
            <a:outerShdw blurRad="142875" rotWithShape="0" algn="bl">
              <a:srgbClr val="000000">
                <a:alpha val="9410"/>
              </a:srgbClr>
            </a:outerShdw>
          </a:effectLst>
        </p:spPr>
        <p:txBody>
          <a:bodyPr anchorCtr="0" anchor="ctr" bIns="0"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a:solidFill>
                <a:schemeClr val="lt1"/>
              </a:solidFill>
              <a:latin typeface="Red Hat Text"/>
              <a:ea typeface="Red Hat Text"/>
              <a:cs typeface="Red Hat Text"/>
              <a:sym typeface="Red Hat Text"/>
            </a:endParaRPr>
          </a:p>
          <a:p>
            <a:pPr indent="0" lvl="0" marL="0" rtl="0" algn="ctr">
              <a:lnSpc>
                <a:spcPct val="115000"/>
              </a:lnSpc>
              <a:spcBef>
                <a:spcPts val="0"/>
              </a:spcBef>
              <a:spcAft>
                <a:spcPts val="0"/>
              </a:spcAft>
              <a:buClr>
                <a:schemeClr val="dk1"/>
              </a:buClr>
              <a:buSzPts val="1100"/>
              <a:buFont typeface="Arial"/>
              <a:buNone/>
            </a:pPr>
            <a:r>
              <a:rPr b="1" lang="en" sz="1200">
                <a:solidFill>
                  <a:schemeClr val="lt1"/>
                </a:solidFill>
                <a:latin typeface="Red Hat Text"/>
                <a:ea typeface="Red Hat Text"/>
                <a:cs typeface="Red Hat Text"/>
                <a:sym typeface="Red Hat Text"/>
              </a:rPr>
              <a:t>Total donated:</a:t>
            </a:r>
            <a:r>
              <a:rPr b="1" lang="en" sz="1200">
                <a:solidFill>
                  <a:schemeClr val="lt1"/>
                </a:solidFill>
                <a:latin typeface="Red Hat Text"/>
                <a:ea typeface="Red Hat Text"/>
                <a:cs typeface="Red Hat Text"/>
                <a:sym typeface="Red Hat Text"/>
              </a:rPr>
              <a:t> $3,607,1</a:t>
            </a:r>
            <a:r>
              <a:rPr b="1" lang="en" sz="1200">
                <a:solidFill>
                  <a:schemeClr val="lt1"/>
                </a:solidFill>
                <a:latin typeface="Red Hat Text"/>
                <a:ea typeface="Red Hat Text"/>
                <a:cs typeface="Red Hat Text"/>
                <a:sym typeface="Red Hat Text"/>
              </a:rPr>
              <a:t>86 USD</a:t>
            </a:r>
            <a:endParaRPr b="1" sz="1200">
              <a:solidFill>
                <a:schemeClr val="lt1"/>
              </a:solidFill>
              <a:latin typeface="Red Hat Text"/>
              <a:ea typeface="Red Hat Text"/>
              <a:cs typeface="Red Hat Text"/>
              <a:sym typeface="Red Hat Text"/>
            </a:endParaRPr>
          </a:p>
          <a:p>
            <a:pPr indent="0" lvl="0" marL="0" rtl="0" algn="ctr">
              <a:lnSpc>
                <a:spcPct val="115000"/>
              </a:lnSpc>
              <a:spcBef>
                <a:spcPts val="1200"/>
              </a:spcBef>
              <a:spcAft>
                <a:spcPts val="0"/>
              </a:spcAft>
              <a:buClr>
                <a:schemeClr val="dk1"/>
              </a:buClr>
              <a:buSzPts val="1100"/>
              <a:buFont typeface="Arial"/>
              <a:buNone/>
            </a:pPr>
            <a:r>
              <a:rPr lang="en" sz="1200">
                <a:solidFill>
                  <a:schemeClr val="lt1"/>
                </a:solidFill>
                <a:latin typeface="Red Hat Text"/>
                <a:ea typeface="Red Hat Text"/>
                <a:cs typeface="Red Hat Text"/>
                <a:sym typeface="Red Hat Text"/>
              </a:rPr>
              <a:t># of </a:t>
            </a:r>
            <a:r>
              <a:rPr lang="en" sz="1200">
                <a:solidFill>
                  <a:schemeClr val="lt1"/>
                </a:solidFill>
                <a:latin typeface="Red Hat Text"/>
                <a:ea typeface="Red Hat Text"/>
                <a:cs typeface="Red Hat Text"/>
                <a:sym typeface="Red Hat Text"/>
              </a:rPr>
              <a:t>projects</a:t>
            </a:r>
            <a:r>
              <a:rPr lang="en" sz="1200">
                <a:solidFill>
                  <a:schemeClr val="lt1"/>
                </a:solidFill>
                <a:latin typeface="Red Hat Text"/>
                <a:ea typeface="Red Hat Text"/>
                <a:cs typeface="Red Hat Text"/>
                <a:sym typeface="Red Hat Text"/>
              </a:rPr>
              <a:t>: 2,209</a:t>
            </a:r>
            <a:endParaRPr sz="1200">
              <a:solidFill>
                <a:schemeClr val="lt1"/>
              </a:solidFill>
              <a:latin typeface="Red Hat Text"/>
              <a:ea typeface="Red Hat Text"/>
              <a:cs typeface="Red Hat Text"/>
              <a:sym typeface="Red Hat Text"/>
            </a:endParaRPr>
          </a:p>
          <a:p>
            <a:pPr indent="0" lvl="0" marL="0" rtl="0" algn="ctr">
              <a:lnSpc>
                <a:spcPct val="115000"/>
              </a:lnSpc>
              <a:spcBef>
                <a:spcPts val="1200"/>
              </a:spcBef>
              <a:spcAft>
                <a:spcPts val="0"/>
              </a:spcAft>
              <a:buClr>
                <a:schemeClr val="dk1"/>
              </a:buClr>
              <a:buSzPts val="1100"/>
              <a:buFont typeface="Arial"/>
              <a:buNone/>
            </a:pPr>
            <a:r>
              <a:rPr lang="en" sz="1200">
                <a:solidFill>
                  <a:schemeClr val="lt1"/>
                </a:solidFill>
                <a:latin typeface="Red Hat Text"/>
                <a:ea typeface="Red Hat Text"/>
                <a:cs typeface="Red Hat Text"/>
                <a:sym typeface="Red Hat Text"/>
              </a:rPr>
              <a:t># of donations: 14,327</a:t>
            </a:r>
            <a:endParaRPr sz="1200">
              <a:solidFill>
                <a:schemeClr val="lt1"/>
              </a:solidFill>
              <a:latin typeface="Red Hat Text"/>
              <a:ea typeface="Red Hat Text"/>
              <a:cs typeface="Red Hat Text"/>
              <a:sym typeface="Red Hat Text"/>
            </a:endParaRPr>
          </a:p>
          <a:p>
            <a:pPr indent="0" lvl="0" marL="0" rtl="0" algn="ctr">
              <a:lnSpc>
                <a:spcPct val="115000"/>
              </a:lnSpc>
              <a:spcBef>
                <a:spcPts val="1200"/>
              </a:spcBef>
              <a:spcAft>
                <a:spcPts val="0"/>
              </a:spcAft>
              <a:buClr>
                <a:schemeClr val="dk1"/>
              </a:buClr>
              <a:buSzPts val="1100"/>
              <a:buFont typeface="Arial"/>
              <a:buNone/>
            </a:pPr>
            <a:r>
              <a:rPr lang="en" sz="1200">
                <a:solidFill>
                  <a:schemeClr val="lt1"/>
                </a:solidFill>
                <a:latin typeface="Red Hat Text"/>
                <a:ea typeface="Red Hat Text"/>
                <a:cs typeface="Red Hat Text"/>
                <a:sym typeface="Red Hat Text"/>
              </a:rPr>
              <a:t># of unique donors: 6,138</a:t>
            </a:r>
            <a:endParaRPr sz="1200">
              <a:solidFill>
                <a:schemeClr val="lt1"/>
              </a:solidFill>
              <a:latin typeface="Red Hat Text"/>
              <a:ea typeface="Red Hat Text"/>
              <a:cs typeface="Red Hat Text"/>
              <a:sym typeface="Red Hat Text"/>
            </a:endParaRPr>
          </a:p>
          <a:p>
            <a:pPr indent="0" lvl="0" marL="0" rtl="0" algn="ctr">
              <a:lnSpc>
                <a:spcPct val="115000"/>
              </a:lnSpc>
              <a:spcBef>
                <a:spcPts val="1200"/>
              </a:spcBef>
              <a:spcAft>
                <a:spcPts val="1200"/>
              </a:spcAft>
              <a:buClr>
                <a:schemeClr val="dk1"/>
              </a:buClr>
              <a:buSzPts val="1100"/>
              <a:buFont typeface="Arial"/>
              <a:buNone/>
            </a:pPr>
            <a:r>
              <a:t/>
            </a:r>
            <a:endParaRPr sz="1200">
              <a:solidFill>
                <a:schemeClr val="lt1"/>
              </a:solidFill>
              <a:latin typeface="Red Hat Text"/>
              <a:ea typeface="Red Hat Text"/>
              <a:cs typeface="Red Hat Text"/>
              <a:sym typeface="Red Hat Text"/>
            </a:endParaRPr>
          </a:p>
        </p:txBody>
      </p:sp>
      <p:pic>
        <p:nvPicPr>
          <p:cNvPr id="136" name="Google Shape;136;p27"/>
          <p:cNvPicPr preferRelativeResize="0"/>
          <p:nvPr/>
        </p:nvPicPr>
        <p:blipFill rotWithShape="1">
          <a:blip r:embed="rId5">
            <a:alphaModFix/>
          </a:blip>
          <a:srcRect b="0" l="0" r="68147" t="0"/>
          <a:stretch/>
        </p:blipFill>
        <p:spPr>
          <a:xfrm>
            <a:off x="8645000" y="4636500"/>
            <a:ext cx="364926" cy="365750"/>
          </a:xfrm>
          <a:prstGeom prst="rect">
            <a:avLst/>
          </a:prstGeom>
          <a:noFill/>
          <a:ln>
            <a:noFill/>
          </a:ln>
        </p:spPr>
      </p:pic>
      <p:sp>
        <p:nvSpPr>
          <p:cNvPr id="137" name="Google Shape;137;p27"/>
          <p:cNvSpPr txBox="1"/>
          <p:nvPr/>
        </p:nvSpPr>
        <p:spPr>
          <a:xfrm>
            <a:off x="952450" y="1588000"/>
            <a:ext cx="20319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a:solidFill>
                  <a:srgbClr val="FED670"/>
                </a:solidFill>
                <a:latin typeface="Red Hat Text"/>
                <a:ea typeface="Red Hat Text"/>
                <a:cs typeface="Red Hat Text"/>
                <a:sym typeface="Red Hat Text"/>
              </a:rPr>
              <a:t>Giveth in numbers  </a:t>
            </a:r>
            <a:endParaRPr>
              <a:solidFill>
                <a:srgbClr val="FED670"/>
              </a:solidFill>
              <a:latin typeface="Red Hat Text"/>
              <a:ea typeface="Red Hat Text"/>
              <a:cs typeface="Red Hat Text"/>
              <a:sym typeface="Red Hat Text"/>
            </a:endParaRPr>
          </a:p>
        </p:txBody>
      </p:sp>
      <p:pic>
        <p:nvPicPr>
          <p:cNvPr id="138" name="Google Shape;138;p27"/>
          <p:cNvPicPr preferRelativeResize="0"/>
          <p:nvPr/>
        </p:nvPicPr>
        <p:blipFill rotWithShape="1">
          <a:blip r:embed="rId6">
            <a:alphaModFix/>
          </a:blip>
          <a:srcRect b="-23152" l="40049" r="-23140" t="0"/>
          <a:stretch/>
        </p:blipFill>
        <p:spPr>
          <a:xfrm>
            <a:off x="3973" y="3219275"/>
            <a:ext cx="1408274" cy="2001000"/>
          </a:xfrm>
          <a:prstGeom prst="rect">
            <a:avLst/>
          </a:prstGeom>
          <a:noFill/>
          <a:ln>
            <a:noFill/>
          </a:ln>
        </p:spPr>
      </p:pic>
      <p:grpSp>
        <p:nvGrpSpPr>
          <p:cNvPr id="139" name="Google Shape;139;p27"/>
          <p:cNvGrpSpPr/>
          <p:nvPr/>
        </p:nvGrpSpPr>
        <p:grpSpPr>
          <a:xfrm>
            <a:off x="3583075" y="1441437"/>
            <a:ext cx="5327325" cy="3294076"/>
            <a:chOff x="3591875" y="1511912"/>
            <a:chExt cx="5327325" cy="3294076"/>
          </a:xfrm>
        </p:grpSpPr>
        <p:pic>
          <p:nvPicPr>
            <p:cNvPr id="140" name="Google Shape;140;p27" title="Chart"/>
            <p:cNvPicPr preferRelativeResize="0"/>
            <p:nvPr/>
          </p:nvPicPr>
          <p:blipFill>
            <a:blip r:embed="rId7">
              <a:alphaModFix/>
            </a:blip>
            <a:stretch>
              <a:fillRect/>
            </a:stretch>
          </p:blipFill>
          <p:spPr>
            <a:xfrm>
              <a:off x="3591875" y="1511912"/>
              <a:ext cx="5327325" cy="3294076"/>
            </a:xfrm>
            <a:prstGeom prst="rect">
              <a:avLst/>
            </a:prstGeom>
            <a:noFill/>
            <a:ln>
              <a:noFill/>
            </a:ln>
          </p:spPr>
        </p:pic>
        <p:sp>
          <p:nvSpPr>
            <p:cNvPr id="141" name="Google Shape;141;p27"/>
            <p:cNvSpPr txBox="1"/>
            <p:nvPr/>
          </p:nvSpPr>
          <p:spPr>
            <a:xfrm>
              <a:off x="3665883" y="3597979"/>
              <a:ext cx="1502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ED670"/>
                  </a:solidFill>
                </a:rPr>
                <a:t>Top 10 categories raised by total</a:t>
              </a:r>
              <a:endParaRPr b="1">
                <a:solidFill>
                  <a:srgbClr val="FED670"/>
                </a:solidFill>
              </a:endParaRPr>
            </a:p>
          </p:txBody>
        </p:sp>
        <p:sp>
          <p:nvSpPr>
            <p:cNvPr id="142" name="Google Shape;142;p27"/>
            <p:cNvSpPr txBox="1"/>
            <p:nvPr/>
          </p:nvSpPr>
          <p:spPr>
            <a:xfrm>
              <a:off x="6074475" y="2932600"/>
              <a:ext cx="1408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1"/>
                  </a:solidFill>
                </a:rPr>
                <a:t>$</a:t>
              </a:r>
              <a:r>
                <a:rPr b="1" lang="en" sz="1100">
                  <a:solidFill>
                    <a:schemeClr val="lt1"/>
                  </a:solidFill>
                </a:rPr>
                <a:t> 3,607,186</a:t>
              </a:r>
              <a:endParaRPr b="1" sz="1100">
                <a:solidFill>
                  <a:schemeClr val="lt1"/>
                </a:solidFill>
              </a:endParaRPr>
            </a:p>
            <a:p>
              <a:pPr indent="0" lvl="0" marL="0" rtl="0" algn="ctr">
                <a:spcBef>
                  <a:spcPts val="0"/>
                </a:spcBef>
                <a:spcAft>
                  <a:spcPts val="0"/>
                </a:spcAft>
                <a:buNone/>
              </a:pPr>
              <a:r>
                <a:rPr b="1" lang="en" sz="1100">
                  <a:solidFill>
                    <a:schemeClr val="lt1"/>
                  </a:solidFill>
                </a:rPr>
                <a:t>Total</a:t>
              </a:r>
              <a:endParaRPr b="1" sz="1100">
                <a:solidFill>
                  <a:schemeClr val="lt1"/>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8"/>
          <p:cNvPicPr preferRelativeResize="0"/>
          <p:nvPr/>
        </p:nvPicPr>
        <p:blipFill>
          <a:blip r:embed="rId4">
            <a:alphaModFix/>
          </a:blip>
          <a:stretch>
            <a:fillRect/>
          </a:stretch>
        </p:blipFill>
        <p:spPr>
          <a:xfrm>
            <a:off x="3965" y="0"/>
            <a:ext cx="9136072" cy="5143501"/>
          </a:xfrm>
          <a:prstGeom prst="rect">
            <a:avLst/>
          </a:prstGeom>
          <a:noFill/>
          <a:ln>
            <a:noFill/>
          </a:ln>
        </p:spPr>
      </p:pic>
      <p:sp>
        <p:nvSpPr>
          <p:cNvPr id="148" name="Google Shape;148;p28"/>
          <p:cNvSpPr txBox="1"/>
          <p:nvPr>
            <p:ph type="title"/>
          </p:nvPr>
        </p:nvSpPr>
        <p:spPr>
          <a:xfrm>
            <a:off x="451350" y="489225"/>
            <a:ext cx="8218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100">
                <a:solidFill>
                  <a:schemeClr val="lt1"/>
                </a:solidFill>
                <a:latin typeface="Red Hat Display"/>
                <a:ea typeface="Red Hat Display"/>
                <a:cs typeface="Red Hat Display"/>
                <a:sym typeface="Red Hat Display"/>
              </a:rPr>
              <a:t>W</a:t>
            </a:r>
            <a:r>
              <a:rPr b="1" lang="en" sz="3100">
                <a:solidFill>
                  <a:schemeClr val="lt1"/>
                </a:solidFill>
                <a:latin typeface="Red Hat Display"/>
                <a:ea typeface="Red Hat Display"/>
                <a:cs typeface="Red Hat Display"/>
                <a:sym typeface="Red Hat Display"/>
              </a:rPr>
              <a:t>e are making global impact</a:t>
            </a:r>
            <a:endParaRPr b="1" sz="3100">
              <a:solidFill>
                <a:schemeClr val="lt1"/>
              </a:solidFill>
              <a:latin typeface="Red Hat Display"/>
              <a:ea typeface="Red Hat Display"/>
              <a:cs typeface="Red Hat Display"/>
              <a:sym typeface="Red Hat Display"/>
            </a:endParaRPr>
          </a:p>
        </p:txBody>
      </p:sp>
      <p:pic>
        <p:nvPicPr>
          <p:cNvPr id="149" name="Google Shape;149;p28"/>
          <p:cNvPicPr preferRelativeResize="0"/>
          <p:nvPr/>
        </p:nvPicPr>
        <p:blipFill rotWithShape="1">
          <a:blip r:embed="rId5">
            <a:alphaModFix/>
          </a:blip>
          <a:srcRect b="0" l="0" r="26356" t="0"/>
          <a:stretch/>
        </p:blipFill>
        <p:spPr>
          <a:xfrm>
            <a:off x="7932025" y="782375"/>
            <a:ext cx="1211976" cy="1624900"/>
          </a:xfrm>
          <a:prstGeom prst="rect">
            <a:avLst/>
          </a:prstGeom>
          <a:noFill/>
          <a:ln>
            <a:noFill/>
          </a:ln>
        </p:spPr>
      </p:pic>
      <p:pic>
        <p:nvPicPr>
          <p:cNvPr id="150" name="Google Shape;150;p28"/>
          <p:cNvPicPr preferRelativeResize="0"/>
          <p:nvPr/>
        </p:nvPicPr>
        <p:blipFill rotWithShape="1">
          <a:blip r:embed="rId6">
            <a:alphaModFix/>
          </a:blip>
          <a:srcRect b="-23152" l="40049" r="-23140" t="0"/>
          <a:stretch/>
        </p:blipFill>
        <p:spPr>
          <a:xfrm>
            <a:off x="3973" y="2699650"/>
            <a:ext cx="1408274" cy="2001000"/>
          </a:xfrm>
          <a:prstGeom prst="rect">
            <a:avLst/>
          </a:prstGeom>
          <a:noFill/>
          <a:ln>
            <a:noFill/>
          </a:ln>
        </p:spPr>
      </p:pic>
      <p:pic>
        <p:nvPicPr>
          <p:cNvPr id="151" name="Google Shape;151;p28"/>
          <p:cNvPicPr preferRelativeResize="0"/>
          <p:nvPr/>
        </p:nvPicPr>
        <p:blipFill rotWithShape="1">
          <a:blip r:embed="rId7">
            <a:alphaModFix/>
          </a:blip>
          <a:srcRect b="0" l="0" r="68147" t="0"/>
          <a:stretch/>
        </p:blipFill>
        <p:spPr>
          <a:xfrm>
            <a:off x="8645000" y="4636500"/>
            <a:ext cx="364926" cy="365750"/>
          </a:xfrm>
          <a:prstGeom prst="rect">
            <a:avLst/>
          </a:prstGeom>
          <a:noFill/>
          <a:ln>
            <a:noFill/>
          </a:ln>
        </p:spPr>
      </p:pic>
      <p:pic>
        <p:nvPicPr>
          <p:cNvPr id="152" name="Google Shape;152;p28"/>
          <p:cNvPicPr preferRelativeResize="0"/>
          <p:nvPr/>
        </p:nvPicPr>
        <p:blipFill rotWithShape="1">
          <a:blip r:embed="rId8">
            <a:alphaModFix/>
          </a:blip>
          <a:srcRect b="0" l="436" r="416" t="0"/>
          <a:stretch/>
        </p:blipFill>
        <p:spPr>
          <a:xfrm>
            <a:off x="6119825" y="1479650"/>
            <a:ext cx="2514600" cy="2846700"/>
          </a:xfrm>
          <a:prstGeom prst="roundRect">
            <a:avLst>
              <a:gd fmla="val 16667" name="adj"/>
            </a:avLst>
          </a:prstGeom>
          <a:noFill/>
          <a:ln>
            <a:noFill/>
          </a:ln>
        </p:spPr>
      </p:pic>
      <p:pic>
        <p:nvPicPr>
          <p:cNvPr id="153" name="Google Shape;153;p28"/>
          <p:cNvPicPr preferRelativeResize="0"/>
          <p:nvPr/>
        </p:nvPicPr>
        <p:blipFill rotWithShape="1">
          <a:blip r:embed="rId9">
            <a:alphaModFix/>
          </a:blip>
          <a:srcRect b="0" l="719" r="680" t="0"/>
          <a:stretch/>
        </p:blipFill>
        <p:spPr>
          <a:xfrm>
            <a:off x="514350" y="1479650"/>
            <a:ext cx="2658600" cy="2846700"/>
          </a:xfrm>
          <a:prstGeom prst="roundRect">
            <a:avLst>
              <a:gd fmla="val 16667" name="adj"/>
            </a:avLst>
          </a:prstGeom>
          <a:noFill/>
          <a:ln>
            <a:noFill/>
          </a:ln>
        </p:spPr>
      </p:pic>
      <p:pic>
        <p:nvPicPr>
          <p:cNvPr id="154" name="Google Shape;154;p28"/>
          <p:cNvPicPr preferRelativeResize="0"/>
          <p:nvPr/>
        </p:nvPicPr>
        <p:blipFill rotWithShape="1">
          <a:blip r:embed="rId10">
            <a:alphaModFix/>
          </a:blip>
          <a:srcRect b="0" l="317" r="545" t="0"/>
          <a:stretch/>
        </p:blipFill>
        <p:spPr>
          <a:xfrm>
            <a:off x="3304150" y="1479650"/>
            <a:ext cx="2673000" cy="2846700"/>
          </a:xfrm>
          <a:prstGeom prst="roundRect">
            <a:avLst>
              <a:gd fmla="val 16667" name="adj"/>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29"/>
          <p:cNvPicPr preferRelativeResize="0"/>
          <p:nvPr/>
        </p:nvPicPr>
        <p:blipFill>
          <a:blip r:embed="rId4">
            <a:alphaModFix/>
          </a:blip>
          <a:stretch>
            <a:fillRect/>
          </a:stretch>
        </p:blipFill>
        <p:spPr>
          <a:xfrm>
            <a:off x="0" y="0"/>
            <a:ext cx="9144003" cy="5147961"/>
          </a:xfrm>
          <a:prstGeom prst="rect">
            <a:avLst/>
          </a:prstGeom>
          <a:noFill/>
          <a:ln>
            <a:noFill/>
          </a:ln>
        </p:spPr>
      </p:pic>
      <p:grpSp>
        <p:nvGrpSpPr>
          <p:cNvPr id="160" name="Google Shape;160;p29"/>
          <p:cNvGrpSpPr/>
          <p:nvPr/>
        </p:nvGrpSpPr>
        <p:grpSpPr>
          <a:xfrm>
            <a:off x="8330688" y="10995400"/>
            <a:ext cx="7722611" cy="1173600"/>
            <a:chOff x="7543488" y="11065850"/>
            <a:chExt cx="7722611" cy="1173600"/>
          </a:xfrm>
        </p:grpSpPr>
        <p:sp>
          <p:nvSpPr>
            <p:cNvPr id="161" name="Google Shape;161;p29"/>
            <p:cNvSpPr txBox="1"/>
            <p:nvPr/>
          </p:nvSpPr>
          <p:spPr>
            <a:xfrm>
              <a:off x="7543488" y="11065850"/>
              <a:ext cx="7278900" cy="11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Josefin Sans Light"/>
                  <a:ea typeface="Josefin Sans Light"/>
                  <a:cs typeface="Josefin Sans Light"/>
                  <a:sym typeface="Josefin Sans Light"/>
                </a:rPr>
                <a:t>Griff Green </a:t>
              </a:r>
              <a:r>
                <a:rPr b="1" lang="en" sz="4800">
                  <a:solidFill>
                    <a:srgbClr val="FFFFFF"/>
                  </a:solidFill>
                  <a:latin typeface="Josefin Sans"/>
                  <a:ea typeface="Josefin Sans"/>
                  <a:cs typeface="Josefin Sans"/>
                  <a:sym typeface="Josefin Sans"/>
                </a:rPr>
                <a:t>@thegrifft</a:t>
              </a:r>
              <a:endParaRPr b="1" sz="4800">
                <a:solidFill>
                  <a:srgbClr val="FFFFFF"/>
                </a:solidFill>
                <a:latin typeface="Josefin Sans"/>
                <a:ea typeface="Josefin Sans"/>
                <a:cs typeface="Josefin Sans"/>
                <a:sym typeface="Josefin Sans"/>
              </a:endParaRPr>
            </a:p>
          </p:txBody>
        </p:sp>
        <p:pic>
          <p:nvPicPr>
            <p:cNvPr id="162" name="Google Shape;162;p29"/>
            <p:cNvPicPr preferRelativeResize="0"/>
            <p:nvPr/>
          </p:nvPicPr>
          <p:blipFill>
            <a:blip r:embed="rId5">
              <a:alphaModFix/>
            </a:blip>
            <a:stretch>
              <a:fillRect/>
            </a:stretch>
          </p:blipFill>
          <p:spPr>
            <a:xfrm>
              <a:off x="14410223" y="11142050"/>
              <a:ext cx="855875" cy="855875"/>
            </a:xfrm>
            <a:prstGeom prst="rect">
              <a:avLst/>
            </a:prstGeom>
            <a:noFill/>
            <a:ln>
              <a:noFill/>
            </a:ln>
          </p:spPr>
        </p:pic>
      </p:grpSp>
      <p:pic>
        <p:nvPicPr>
          <p:cNvPr id="163" name="Google Shape;163;p29"/>
          <p:cNvPicPr preferRelativeResize="0"/>
          <p:nvPr/>
        </p:nvPicPr>
        <p:blipFill>
          <a:blip r:embed="rId6">
            <a:alphaModFix/>
          </a:blip>
          <a:stretch>
            <a:fillRect/>
          </a:stretch>
        </p:blipFill>
        <p:spPr>
          <a:xfrm rot="5400000">
            <a:off x="-830412" y="213311"/>
            <a:ext cx="5765048" cy="4104226"/>
          </a:xfrm>
          <a:prstGeom prst="rect">
            <a:avLst/>
          </a:prstGeom>
          <a:noFill/>
          <a:ln>
            <a:noFill/>
          </a:ln>
        </p:spPr>
      </p:pic>
      <p:pic>
        <p:nvPicPr>
          <p:cNvPr id="164" name="Google Shape;164;p29"/>
          <p:cNvPicPr preferRelativeResize="0"/>
          <p:nvPr/>
        </p:nvPicPr>
        <p:blipFill rotWithShape="1">
          <a:blip r:embed="rId7">
            <a:alphaModFix/>
          </a:blip>
          <a:srcRect b="0" l="0" r="68147" t="0"/>
          <a:stretch/>
        </p:blipFill>
        <p:spPr>
          <a:xfrm>
            <a:off x="8645000" y="4636500"/>
            <a:ext cx="364926" cy="365750"/>
          </a:xfrm>
          <a:prstGeom prst="rect">
            <a:avLst/>
          </a:prstGeom>
          <a:noFill/>
          <a:ln>
            <a:noFill/>
          </a:ln>
        </p:spPr>
      </p:pic>
      <p:sp>
        <p:nvSpPr>
          <p:cNvPr id="165" name="Google Shape;165;p29"/>
          <p:cNvSpPr txBox="1"/>
          <p:nvPr/>
        </p:nvSpPr>
        <p:spPr>
          <a:xfrm>
            <a:off x="376388" y="186825"/>
            <a:ext cx="8235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rgbClr val="FED670"/>
                </a:solidFill>
                <a:latin typeface="Red Hat Text"/>
                <a:ea typeface="Red Hat Text"/>
                <a:cs typeface="Red Hat Text"/>
                <a:sym typeface="Red Hat Text"/>
              </a:rPr>
              <a:t>Giveth ecosystem </a:t>
            </a:r>
            <a:endParaRPr sz="1000">
              <a:solidFill>
                <a:schemeClr val="dk1"/>
              </a:solidFill>
              <a:latin typeface="Red Hat Text Medium"/>
              <a:ea typeface="Red Hat Text Medium"/>
              <a:cs typeface="Red Hat Text Medium"/>
              <a:sym typeface="Red Hat Text Medium"/>
            </a:endParaRPr>
          </a:p>
        </p:txBody>
      </p:sp>
      <p:sp>
        <p:nvSpPr>
          <p:cNvPr id="166" name="Google Shape;166;p29"/>
          <p:cNvSpPr/>
          <p:nvPr/>
        </p:nvSpPr>
        <p:spPr>
          <a:xfrm>
            <a:off x="692750" y="1595600"/>
            <a:ext cx="7602600" cy="3144300"/>
          </a:xfrm>
          <a:prstGeom prst="roundRect">
            <a:avLst>
              <a:gd fmla="val 16667" name="adj"/>
            </a:avLst>
          </a:prstGeom>
          <a:solidFill>
            <a:srgbClr val="7861E0"/>
          </a:solidFill>
          <a:ln cap="flat" cmpd="sng" w="38100">
            <a:solidFill>
              <a:srgbClr val="FED6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9"/>
          <p:cNvSpPr txBox="1"/>
          <p:nvPr/>
        </p:nvSpPr>
        <p:spPr>
          <a:xfrm>
            <a:off x="891800" y="1650300"/>
            <a:ext cx="7204500" cy="30324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Red Hat Display"/>
              <a:buChar char="●"/>
            </a:pPr>
            <a:r>
              <a:rPr b="1" lang="en" sz="1500">
                <a:solidFill>
                  <a:schemeClr val="dk1"/>
                </a:solidFill>
                <a:latin typeface="Red Hat Display"/>
                <a:ea typeface="Red Hat Display"/>
                <a:cs typeface="Red Hat Display"/>
                <a:sym typeface="Red Hat Display"/>
              </a:rPr>
              <a:t>GIV</a:t>
            </a:r>
            <a:r>
              <a:rPr lang="en">
                <a:solidFill>
                  <a:schemeClr val="dk1"/>
                </a:solidFill>
                <a:latin typeface="Red Hat Display"/>
                <a:ea typeface="Red Hat Display"/>
                <a:cs typeface="Red Hat Display"/>
                <a:sym typeface="Red Hat Display"/>
              </a:rPr>
              <a:t> </a:t>
            </a:r>
            <a:endParaRPr>
              <a:solidFill>
                <a:schemeClr val="dk1"/>
              </a:solidFill>
              <a:latin typeface="Red Hat Display"/>
              <a:ea typeface="Red Hat Display"/>
              <a:cs typeface="Red Hat Display"/>
              <a:sym typeface="Red Hat Display"/>
            </a:endParaRPr>
          </a:p>
          <a:p>
            <a:pPr indent="0" lvl="0" marL="457200" rtl="0" algn="l">
              <a:spcBef>
                <a:spcPts val="0"/>
              </a:spcBef>
              <a:spcAft>
                <a:spcPts val="0"/>
              </a:spcAft>
              <a:buNone/>
            </a:pPr>
            <a:r>
              <a:rPr lang="en">
                <a:solidFill>
                  <a:schemeClr val="dk1"/>
                </a:solidFill>
                <a:latin typeface="Red Hat Display"/>
                <a:ea typeface="Red Hat Display"/>
                <a:cs typeface="Red Hat Display"/>
                <a:sym typeface="Red Hat Display"/>
              </a:rPr>
              <a:t>A transferable </a:t>
            </a:r>
            <a:r>
              <a:rPr b="1" lang="en">
                <a:solidFill>
                  <a:schemeClr val="dk1"/>
                </a:solidFill>
                <a:latin typeface="Red Hat Display"/>
                <a:ea typeface="Red Hat Display"/>
                <a:cs typeface="Red Hat Display"/>
                <a:sym typeface="Red Hat Display"/>
              </a:rPr>
              <a:t>ERC-20 token</a:t>
            </a:r>
            <a:r>
              <a:rPr lang="en">
                <a:solidFill>
                  <a:schemeClr val="dk1"/>
                </a:solidFill>
                <a:latin typeface="Red Hat Display"/>
                <a:ea typeface="Red Hat Display"/>
                <a:cs typeface="Red Hat Display"/>
                <a:sym typeface="Red Hat Display"/>
              </a:rPr>
              <a:t> that lies at the heart of the future of giving (native to Mainnet).</a:t>
            </a:r>
            <a:endParaRPr>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t/>
            </a:r>
            <a:endParaRPr>
              <a:solidFill>
                <a:schemeClr val="dk1"/>
              </a:solidFill>
              <a:latin typeface="Red Hat Display"/>
              <a:ea typeface="Red Hat Display"/>
              <a:cs typeface="Red Hat Display"/>
              <a:sym typeface="Red Hat Display"/>
            </a:endParaRPr>
          </a:p>
          <a:p>
            <a:pPr indent="-317500" lvl="0" marL="457200" rtl="0" algn="l">
              <a:spcBef>
                <a:spcPts val="0"/>
              </a:spcBef>
              <a:spcAft>
                <a:spcPts val="0"/>
              </a:spcAft>
              <a:buClr>
                <a:schemeClr val="dk1"/>
              </a:buClr>
              <a:buSzPts val="1400"/>
              <a:buFont typeface="Red Hat Display"/>
              <a:buChar char="●"/>
            </a:pPr>
            <a:r>
              <a:rPr b="1" lang="en" sz="1500">
                <a:solidFill>
                  <a:schemeClr val="dk1"/>
                </a:solidFill>
                <a:latin typeface="Red Hat Display"/>
                <a:ea typeface="Red Hat Display"/>
                <a:cs typeface="Red Hat Display"/>
                <a:sym typeface="Red Hat Display"/>
              </a:rPr>
              <a:t>GIVbacks</a:t>
            </a:r>
            <a:r>
              <a:rPr lang="en">
                <a:solidFill>
                  <a:schemeClr val="dk1"/>
                </a:solidFill>
                <a:latin typeface="Red Hat Display"/>
                <a:ea typeface="Red Hat Display"/>
                <a:cs typeface="Red Hat Display"/>
                <a:sym typeface="Red Hat Display"/>
              </a:rPr>
              <a:t> </a:t>
            </a:r>
            <a:endParaRPr>
              <a:solidFill>
                <a:schemeClr val="dk1"/>
              </a:solidFill>
              <a:latin typeface="Red Hat Display"/>
              <a:ea typeface="Red Hat Display"/>
              <a:cs typeface="Red Hat Display"/>
              <a:sym typeface="Red Hat Display"/>
            </a:endParaRPr>
          </a:p>
          <a:p>
            <a:pPr indent="0" lvl="0" marL="457200" rtl="0" algn="l">
              <a:spcBef>
                <a:spcPts val="0"/>
              </a:spcBef>
              <a:spcAft>
                <a:spcPts val="0"/>
              </a:spcAft>
              <a:buNone/>
            </a:pPr>
            <a:r>
              <a:rPr lang="en">
                <a:solidFill>
                  <a:schemeClr val="dk1"/>
                </a:solidFill>
                <a:latin typeface="Red Hat Display"/>
                <a:ea typeface="Red Hat Display"/>
                <a:cs typeface="Red Hat Display"/>
                <a:sym typeface="Red Hat Display"/>
              </a:rPr>
              <a:t>The entry point to the GIVeconomy. Donors to verified public goods projects </a:t>
            </a:r>
            <a:r>
              <a:rPr b="1" lang="en">
                <a:solidFill>
                  <a:schemeClr val="dk1"/>
                </a:solidFill>
                <a:latin typeface="Red Hat Display"/>
                <a:ea typeface="Red Hat Display"/>
                <a:cs typeface="Red Hat Display"/>
                <a:sym typeface="Red Hat Display"/>
              </a:rPr>
              <a:t>get GIV tokens </a:t>
            </a:r>
            <a:r>
              <a:rPr lang="en">
                <a:solidFill>
                  <a:schemeClr val="dk1"/>
                </a:solidFill>
                <a:latin typeface="Red Hat Display"/>
                <a:ea typeface="Red Hat Display"/>
                <a:cs typeface="Red Hat Display"/>
                <a:sym typeface="Red Hat Display"/>
              </a:rPr>
              <a:t>in return. This flips the script on tax deductible donation, creating a decentralized and borderless way of incentivizing donations. </a:t>
            </a:r>
            <a:endParaRPr>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t/>
            </a:r>
            <a:endParaRPr>
              <a:solidFill>
                <a:schemeClr val="dk1"/>
              </a:solidFill>
              <a:latin typeface="Red Hat Display"/>
              <a:ea typeface="Red Hat Display"/>
              <a:cs typeface="Red Hat Display"/>
              <a:sym typeface="Red Hat Display"/>
            </a:endParaRPr>
          </a:p>
          <a:p>
            <a:pPr indent="-317500" lvl="0" marL="457200" rtl="0" algn="l">
              <a:spcBef>
                <a:spcPts val="0"/>
              </a:spcBef>
              <a:spcAft>
                <a:spcPts val="0"/>
              </a:spcAft>
              <a:buClr>
                <a:schemeClr val="dk1"/>
              </a:buClr>
              <a:buSzPts val="1400"/>
              <a:buFont typeface="Red Hat Display"/>
              <a:buChar char="●"/>
            </a:pPr>
            <a:r>
              <a:rPr b="1" lang="en" sz="1500">
                <a:solidFill>
                  <a:schemeClr val="dk1"/>
                </a:solidFill>
                <a:latin typeface="Red Hat Display"/>
                <a:ea typeface="Red Hat Display"/>
                <a:cs typeface="Red Hat Display"/>
                <a:sym typeface="Red Hat Display"/>
              </a:rPr>
              <a:t>GIVpower</a:t>
            </a:r>
            <a:r>
              <a:rPr b="1" lang="en">
                <a:solidFill>
                  <a:schemeClr val="dk1"/>
                </a:solidFill>
                <a:latin typeface="Red Hat Display"/>
                <a:ea typeface="Red Hat Display"/>
                <a:cs typeface="Red Hat Display"/>
                <a:sym typeface="Red Hat Display"/>
              </a:rPr>
              <a:t> </a:t>
            </a:r>
            <a:endParaRPr b="1">
              <a:solidFill>
                <a:schemeClr val="dk1"/>
              </a:solidFill>
              <a:latin typeface="Red Hat Display"/>
              <a:ea typeface="Red Hat Display"/>
              <a:cs typeface="Red Hat Display"/>
              <a:sym typeface="Red Hat Display"/>
            </a:endParaRPr>
          </a:p>
          <a:p>
            <a:pPr indent="0" lvl="0" marL="457200" rtl="0" algn="l">
              <a:spcBef>
                <a:spcPts val="0"/>
              </a:spcBef>
              <a:spcAft>
                <a:spcPts val="0"/>
              </a:spcAft>
              <a:buNone/>
            </a:pPr>
            <a:r>
              <a:rPr lang="en">
                <a:solidFill>
                  <a:schemeClr val="dk1"/>
                </a:solidFill>
                <a:latin typeface="Red Hat Display"/>
                <a:ea typeface="Red Hat Display"/>
                <a:cs typeface="Red Hat Display"/>
                <a:sym typeface="Red Hat Display"/>
              </a:rPr>
              <a:t>Donors can lock their GIV tokens for GIVpower and use them to </a:t>
            </a:r>
            <a:r>
              <a:rPr b="1" lang="en">
                <a:solidFill>
                  <a:schemeClr val="dk1"/>
                </a:solidFill>
                <a:latin typeface="Red Hat Display"/>
                <a:ea typeface="Red Hat Display"/>
                <a:cs typeface="Red Hat Display"/>
                <a:sym typeface="Red Hat Display"/>
              </a:rPr>
              <a:t>boost/curate projects</a:t>
            </a:r>
            <a:r>
              <a:rPr lang="en">
                <a:solidFill>
                  <a:schemeClr val="dk1"/>
                </a:solidFill>
                <a:latin typeface="Red Hat Display"/>
                <a:ea typeface="Red Hat Display"/>
                <a:cs typeface="Red Hat Display"/>
                <a:sym typeface="Red Hat Display"/>
              </a:rPr>
              <a:t> on the platform. Projects with more GIVpower are ranked higher and in turn, their donors are rewarded with more GIVbacks. </a:t>
            </a:r>
            <a:endParaRPr>
              <a:solidFill>
                <a:schemeClr val="dk1"/>
              </a:solidFill>
              <a:latin typeface="Red Hat Display"/>
              <a:ea typeface="Red Hat Display"/>
              <a:cs typeface="Red Hat Display"/>
              <a:sym typeface="Red Hat Display"/>
            </a:endParaRPr>
          </a:p>
        </p:txBody>
      </p:sp>
      <p:sp>
        <p:nvSpPr>
          <p:cNvPr id="168" name="Google Shape;168;p29"/>
          <p:cNvSpPr txBox="1"/>
          <p:nvPr/>
        </p:nvSpPr>
        <p:spPr>
          <a:xfrm>
            <a:off x="985525" y="845000"/>
            <a:ext cx="6983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Red Hat Display"/>
                <a:ea typeface="Red Hat Display"/>
                <a:cs typeface="Red Hat Display"/>
                <a:sym typeface="Red Hat Display"/>
              </a:rPr>
              <a:t>Below is a quick run-through of the major pieces of our ecosystem that can be offered on your charity platform:</a:t>
            </a:r>
            <a:endParaRPr>
              <a:solidFill>
                <a:schemeClr val="dk1"/>
              </a:solidFill>
              <a:latin typeface="Red Hat Display"/>
              <a:ea typeface="Red Hat Display"/>
              <a:cs typeface="Red Hat Display"/>
              <a:sym typeface="Red Hat Display"/>
            </a:endParaRPr>
          </a:p>
        </p:txBody>
      </p:sp>
      <p:pic>
        <p:nvPicPr>
          <p:cNvPr id="169" name="Google Shape;169;p29"/>
          <p:cNvPicPr preferRelativeResize="0"/>
          <p:nvPr/>
        </p:nvPicPr>
        <p:blipFill>
          <a:blip r:embed="rId8">
            <a:alphaModFix/>
          </a:blip>
          <a:stretch>
            <a:fillRect/>
          </a:stretch>
        </p:blipFill>
        <p:spPr>
          <a:xfrm>
            <a:off x="838388" y="4553469"/>
            <a:ext cx="319975" cy="320650"/>
          </a:xfrm>
          <a:prstGeom prst="rect">
            <a:avLst/>
          </a:prstGeom>
          <a:noFill/>
          <a:ln>
            <a:noFill/>
          </a:ln>
        </p:spPr>
      </p:pic>
      <p:pic>
        <p:nvPicPr>
          <p:cNvPr id="170" name="Google Shape;170;p29"/>
          <p:cNvPicPr preferRelativeResize="0"/>
          <p:nvPr/>
        </p:nvPicPr>
        <p:blipFill>
          <a:blip r:embed="rId9">
            <a:alphaModFix/>
          </a:blip>
          <a:stretch>
            <a:fillRect/>
          </a:stretch>
        </p:blipFill>
        <p:spPr>
          <a:xfrm>
            <a:off x="7697650" y="4755306"/>
            <a:ext cx="633051" cy="128128"/>
          </a:xfrm>
          <a:prstGeom prst="rect">
            <a:avLst/>
          </a:prstGeom>
          <a:noFill/>
          <a:ln>
            <a:noFill/>
          </a:ln>
        </p:spPr>
      </p:pic>
      <p:pic>
        <p:nvPicPr>
          <p:cNvPr id="171" name="Google Shape;171;p29"/>
          <p:cNvPicPr preferRelativeResize="0"/>
          <p:nvPr/>
        </p:nvPicPr>
        <p:blipFill>
          <a:blip r:embed="rId10">
            <a:alphaModFix/>
          </a:blip>
          <a:stretch>
            <a:fillRect/>
          </a:stretch>
        </p:blipFill>
        <p:spPr>
          <a:xfrm>
            <a:off x="7563000" y="2151625"/>
            <a:ext cx="653325" cy="653325"/>
          </a:xfrm>
          <a:prstGeom prst="rect">
            <a:avLst/>
          </a:prstGeom>
          <a:noFill/>
          <a:ln>
            <a:noFill/>
          </a:ln>
          <a:effectLst>
            <a:outerShdw blurRad="142875" rotWithShape="0" algn="bl">
              <a:srgbClr val="000000">
                <a:alpha val="941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30"/>
          <p:cNvPicPr preferRelativeResize="0"/>
          <p:nvPr/>
        </p:nvPicPr>
        <p:blipFill>
          <a:blip r:embed="rId3">
            <a:alphaModFix/>
          </a:blip>
          <a:stretch>
            <a:fillRect/>
          </a:stretch>
        </p:blipFill>
        <p:spPr>
          <a:xfrm>
            <a:off x="0" y="0"/>
            <a:ext cx="9144003" cy="5147961"/>
          </a:xfrm>
          <a:prstGeom prst="rect">
            <a:avLst/>
          </a:prstGeom>
          <a:noFill/>
          <a:ln>
            <a:noFill/>
          </a:ln>
        </p:spPr>
      </p:pic>
      <p:grpSp>
        <p:nvGrpSpPr>
          <p:cNvPr id="177" name="Google Shape;177;p30"/>
          <p:cNvGrpSpPr/>
          <p:nvPr/>
        </p:nvGrpSpPr>
        <p:grpSpPr>
          <a:xfrm>
            <a:off x="8330688" y="10995400"/>
            <a:ext cx="7722611" cy="1173600"/>
            <a:chOff x="7543488" y="11065850"/>
            <a:chExt cx="7722611" cy="1173600"/>
          </a:xfrm>
        </p:grpSpPr>
        <p:sp>
          <p:nvSpPr>
            <p:cNvPr id="178" name="Google Shape;178;p30"/>
            <p:cNvSpPr txBox="1"/>
            <p:nvPr/>
          </p:nvSpPr>
          <p:spPr>
            <a:xfrm>
              <a:off x="7543488" y="11065850"/>
              <a:ext cx="7278900" cy="11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Josefin Sans Light"/>
                  <a:ea typeface="Josefin Sans Light"/>
                  <a:cs typeface="Josefin Sans Light"/>
                  <a:sym typeface="Josefin Sans Light"/>
                </a:rPr>
                <a:t>Griff Green </a:t>
              </a:r>
              <a:r>
                <a:rPr b="1" lang="en" sz="4800">
                  <a:solidFill>
                    <a:srgbClr val="FFFFFF"/>
                  </a:solidFill>
                  <a:latin typeface="Josefin Sans"/>
                  <a:ea typeface="Josefin Sans"/>
                  <a:cs typeface="Josefin Sans"/>
                  <a:sym typeface="Josefin Sans"/>
                </a:rPr>
                <a:t>@thegrifft</a:t>
              </a:r>
              <a:endParaRPr b="1" sz="4800">
                <a:solidFill>
                  <a:srgbClr val="FFFFFF"/>
                </a:solidFill>
                <a:latin typeface="Josefin Sans"/>
                <a:ea typeface="Josefin Sans"/>
                <a:cs typeface="Josefin Sans"/>
                <a:sym typeface="Josefin Sans"/>
              </a:endParaRPr>
            </a:p>
          </p:txBody>
        </p:sp>
        <p:pic>
          <p:nvPicPr>
            <p:cNvPr id="179" name="Google Shape;179;p30"/>
            <p:cNvPicPr preferRelativeResize="0"/>
            <p:nvPr/>
          </p:nvPicPr>
          <p:blipFill>
            <a:blip r:embed="rId4">
              <a:alphaModFix/>
            </a:blip>
            <a:stretch>
              <a:fillRect/>
            </a:stretch>
          </p:blipFill>
          <p:spPr>
            <a:xfrm>
              <a:off x="14410223" y="11142050"/>
              <a:ext cx="855875" cy="855875"/>
            </a:xfrm>
            <a:prstGeom prst="rect">
              <a:avLst/>
            </a:prstGeom>
            <a:noFill/>
            <a:ln>
              <a:noFill/>
            </a:ln>
          </p:spPr>
        </p:pic>
      </p:grpSp>
      <p:pic>
        <p:nvPicPr>
          <p:cNvPr id="180" name="Google Shape;180;p30"/>
          <p:cNvPicPr preferRelativeResize="0"/>
          <p:nvPr/>
        </p:nvPicPr>
        <p:blipFill>
          <a:blip r:embed="rId5">
            <a:alphaModFix/>
          </a:blip>
          <a:stretch>
            <a:fillRect/>
          </a:stretch>
        </p:blipFill>
        <p:spPr>
          <a:xfrm rot="5400000">
            <a:off x="-830412" y="213311"/>
            <a:ext cx="5765048" cy="4104226"/>
          </a:xfrm>
          <a:prstGeom prst="rect">
            <a:avLst/>
          </a:prstGeom>
          <a:noFill/>
          <a:ln>
            <a:noFill/>
          </a:ln>
        </p:spPr>
      </p:pic>
      <p:pic>
        <p:nvPicPr>
          <p:cNvPr id="181" name="Google Shape;181;p30"/>
          <p:cNvPicPr preferRelativeResize="0"/>
          <p:nvPr/>
        </p:nvPicPr>
        <p:blipFill rotWithShape="1">
          <a:blip r:embed="rId6">
            <a:alphaModFix/>
          </a:blip>
          <a:srcRect b="0" l="0" r="68147" t="0"/>
          <a:stretch/>
        </p:blipFill>
        <p:spPr>
          <a:xfrm>
            <a:off x="8645000" y="4636500"/>
            <a:ext cx="364926" cy="365750"/>
          </a:xfrm>
          <a:prstGeom prst="rect">
            <a:avLst/>
          </a:prstGeom>
          <a:noFill/>
          <a:ln>
            <a:noFill/>
          </a:ln>
        </p:spPr>
      </p:pic>
      <p:sp>
        <p:nvSpPr>
          <p:cNvPr id="182" name="Google Shape;182;p30"/>
          <p:cNvSpPr txBox="1"/>
          <p:nvPr/>
        </p:nvSpPr>
        <p:spPr>
          <a:xfrm>
            <a:off x="376388" y="186825"/>
            <a:ext cx="8235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rgbClr val="FED670"/>
                </a:solidFill>
                <a:latin typeface="Red Hat Text"/>
                <a:ea typeface="Red Hat Text"/>
                <a:cs typeface="Red Hat Text"/>
                <a:sym typeface="Red Hat Text"/>
              </a:rPr>
              <a:t>Giveth ecosystem</a:t>
            </a:r>
            <a:endParaRPr sz="1000">
              <a:solidFill>
                <a:schemeClr val="dk1"/>
              </a:solidFill>
              <a:latin typeface="Red Hat Text Medium"/>
              <a:ea typeface="Red Hat Text Medium"/>
              <a:cs typeface="Red Hat Text Medium"/>
              <a:sym typeface="Red Hat Text Medium"/>
            </a:endParaRPr>
          </a:p>
        </p:txBody>
      </p:sp>
      <p:sp>
        <p:nvSpPr>
          <p:cNvPr id="183" name="Google Shape;183;p30"/>
          <p:cNvSpPr txBox="1"/>
          <p:nvPr/>
        </p:nvSpPr>
        <p:spPr>
          <a:xfrm>
            <a:off x="985525" y="845000"/>
            <a:ext cx="698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Red Hat Display"/>
                <a:ea typeface="Red Hat Display"/>
                <a:cs typeface="Red Hat Display"/>
                <a:sym typeface="Red Hat Display"/>
              </a:rPr>
              <a:t>Projects to be launched in 2023</a:t>
            </a:r>
            <a:r>
              <a:rPr lang="en">
                <a:solidFill>
                  <a:schemeClr val="dk1"/>
                </a:solidFill>
                <a:latin typeface="Red Hat Display"/>
                <a:ea typeface="Red Hat Display"/>
                <a:cs typeface="Red Hat Display"/>
                <a:sym typeface="Red Hat Display"/>
              </a:rPr>
              <a:t>:</a:t>
            </a:r>
            <a:endParaRPr>
              <a:solidFill>
                <a:schemeClr val="dk1"/>
              </a:solidFill>
              <a:latin typeface="Red Hat Display"/>
              <a:ea typeface="Red Hat Display"/>
              <a:cs typeface="Red Hat Display"/>
              <a:sym typeface="Red Hat Display"/>
            </a:endParaRPr>
          </a:p>
        </p:txBody>
      </p:sp>
      <p:sp>
        <p:nvSpPr>
          <p:cNvPr id="184" name="Google Shape;184;p30"/>
          <p:cNvSpPr/>
          <p:nvPr/>
        </p:nvSpPr>
        <p:spPr>
          <a:xfrm>
            <a:off x="692750" y="1595600"/>
            <a:ext cx="7602600" cy="3144300"/>
          </a:xfrm>
          <a:prstGeom prst="roundRect">
            <a:avLst>
              <a:gd fmla="val 16667" name="adj"/>
            </a:avLst>
          </a:prstGeom>
          <a:solidFill>
            <a:srgbClr val="7861E0"/>
          </a:solidFill>
          <a:ln cap="flat" cmpd="sng" w="38100">
            <a:solidFill>
              <a:srgbClr val="FED6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0"/>
          <p:cNvSpPr txBox="1"/>
          <p:nvPr/>
        </p:nvSpPr>
        <p:spPr>
          <a:xfrm>
            <a:off x="891800" y="1650300"/>
            <a:ext cx="7204500" cy="28014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Red Hat Display"/>
              <a:buChar char="●"/>
            </a:pPr>
            <a:r>
              <a:rPr b="1" lang="en" sz="1500">
                <a:solidFill>
                  <a:schemeClr val="dk1"/>
                </a:solidFill>
                <a:latin typeface="Red Hat Display"/>
                <a:ea typeface="Red Hat Display"/>
                <a:cs typeface="Red Hat Display"/>
                <a:sym typeface="Red Hat Display"/>
              </a:rPr>
              <a:t>GIVfi</a:t>
            </a:r>
            <a:r>
              <a:rPr lang="en">
                <a:solidFill>
                  <a:schemeClr val="dk1"/>
                </a:solidFill>
                <a:latin typeface="Red Hat Display"/>
                <a:ea typeface="Red Hat Display"/>
                <a:cs typeface="Red Hat Display"/>
                <a:sym typeface="Red Hat Display"/>
              </a:rPr>
              <a:t> </a:t>
            </a:r>
            <a:endParaRPr>
              <a:solidFill>
                <a:schemeClr val="dk1"/>
              </a:solidFill>
              <a:latin typeface="Red Hat Display"/>
              <a:ea typeface="Red Hat Display"/>
              <a:cs typeface="Red Hat Display"/>
              <a:sym typeface="Red Hat Display"/>
            </a:endParaRPr>
          </a:p>
          <a:p>
            <a:pPr indent="0" lvl="0" marL="457200" rtl="0" algn="l">
              <a:spcBef>
                <a:spcPts val="0"/>
              </a:spcBef>
              <a:spcAft>
                <a:spcPts val="0"/>
              </a:spcAft>
              <a:buNone/>
            </a:pPr>
            <a:r>
              <a:rPr lang="en">
                <a:solidFill>
                  <a:schemeClr val="dk1"/>
                </a:solidFill>
                <a:latin typeface="Red Hat Display"/>
                <a:ea typeface="Red Hat Display"/>
                <a:cs typeface="Red Hat Display"/>
                <a:sym typeface="Red Hat Display"/>
              </a:rPr>
              <a:t>Latent donations on the platform can be used to </a:t>
            </a:r>
            <a:r>
              <a:rPr b="1" lang="en">
                <a:solidFill>
                  <a:schemeClr val="dk1"/>
                </a:solidFill>
                <a:latin typeface="Red Hat Display"/>
                <a:ea typeface="Red Hat Display"/>
                <a:cs typeface="Red Hat Display"/>
                <a:sym typeface="Red Hat Display"/>
              </a:rPr>
              <a:t>generate a low-risk yield</a:t>
            </a:r>
            <a:r>
              <a:rPr lang="en">
                <a:solidFill>
                  <a:schemeClr val="dk1"/>
                </a:solidFill>
                <a:latin typeface="Red Hat Display"/>
                <a:ea typeface="Red Hat Display"/>
                <a:cs typeface="Red Hat Display"/>
                <a:sym typeface="Red Hat Display"/>
              </a:rPr>
              <a:t> while waiting to be disbursed. </a:t>
            </a:r>
            <a:endParaRPr>
              <a:solidFill>
                <a:schemeClr val="dk1"/>
              </a:solidFill>
              <a:latin typeface="Red Hat Display"/>
              <a:ea typeface="Red Hat Display"/>
              <a:cs typeface="Red Hat Display"/>
              <a:sym typeface="Red Hat Display"/>
            </a:endParaRPr>
          </a:p>
          <a:p>
            <a:pPr indent="0" lvl="0" marL="457200" rtl="0" algn="l">
              <a:spcBef>
                <a:spcPts val="0"/>
              </a:spcBef>
              <a:spcAft>
                <a:spcPts val="0"/>
              </a:spcAft>
              <a:buNone/>
            </a:pPr>
            <a:r>
              <a:rPr lang="en">
                <a:solidFill>
                  <a:schemeClr val="dk1"/>
                </a:solidFill>
                <a:latin typeface="Red Hat Display"/>
                <a:ea typeface="Red Hat Display"/>
                <a:cs typeface="Red Hat Display"/>
                <a:sym typeface="Red Hat Display"/>
              </a:rPr>
              <a:t>This yield is to support the GIV token holders, and a portion is given to the projects themselves (“GIVdowments”), enabling nonprofits or anyone to have a </a:t>
            </a:r>
            <a:r>
              <a:rPr b="1" lang="en">
                <a:solidFill>
                  <a:schemeClr val="dk1"/>
                </a:solidFill>
                <a:latin typeface="Red Hat Display"/>
                <a:ea typeface="Red Hat Display"/>
                <a:cs typeface="Red Hat Display"/>
                <a:sym typeface="Red Hat Display"/>
              </a:rPr>
              <a:t>defi endowment</a:t>
            </a:r>
            <a:r>
              <a:rPr lang="en">
                <a:solidFill>
                  <a:schemeClr val="dk1"/>
                </a:solidFill>
                <a:latin typeface="Red Hat Display"/>
                <a:ea typeface="Red Hat Display"/>
                <a:cs typeface="Red Hat Display"/>
                <a:sym typeface="Red Hat Display"/>
              </a:rPr>
              <a:t>. (PHASED ROLL OUT - 2023)</a:t>
            </a:r>
            <a:endParaRPr>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t/>
            </a:r>
            <a:endParaRPr>
              <a:solidFill>
                <a:schemeClr val="dk1"/>
              </a:solidFill>
              <a:latin typeface="Red Hat Display"/>
              <a:ea typeface="Red Hat Display"/>
              <a:cs typeface="Red Hat Display"/>
              <a:sym typeface="Red Hat Display"/>
            </a:endParaRPr>
          </a:p>
          <a:p>
            <a:pPr indent="-317500" lvl="0" marL="457200" rtl="0" algn="l">
              <a:spcBef>
                <a:spcPts val="0"/>
              </a:spcBef>
              <a:spcAft>
                <a:spcPts val="0"/>
              </a:spcAft>
              <a:buClr>
                <a:schemeClr val="dk1"/>
              </a:buClr>
              <a:buSzPts val="1400"/>
              <a:buFont typeface="Red Hat Display"/>
              <a:buChar char="●"/>
            </a:pPr>
            <a:r>
              <a:rPr b="1" lang="en" sz="1500">
                <a:solidFill>
                  <a:schemeClr val="dk1"/>
                </a:solidFill>
                <a:latin typeface="Red Hat Display"/>
                <a:ea typeface="Red Hat Display"/>
                <a:cs typeface="Red Hat Display"/>
                <a:sym typeface="Red Hat Display"/>
              </a:rPr>
              <a:t>GIVmatching</a:t>
            </a:r>
            <a:r>
              <a:rPr lang="en">
                <a:solidFill>
                  <a:schemeClr val="dk1"/>
                </a:solidFill>
                <a:latin typeface="Red Hat Display"/>
                <a:ea typeface="Red Hat Display"/>
                <a:cs typeface="Red Hat Display"/>
                <a:sym typeface="Red Hat Display"/>
              </a:rPr>
              <a:t> </a:t>
            </a:r>
            <a:endParaRPr>
              <a:solidFill>
                <a:schemeClr val="dk1"/>
              </a:solidFill>
              <a:latin typeface="Red Hat Display"/>
              <a:ea typeface="Red Hat Display"/>
              <a:cs typeface="Red Hat Display"/>
              <a:sym typeface="Red Hat Display"/>
            </a:endParaRPr>
          </a:p>
          <a:p>
            <a:pPr indent="0" lvl="0" marL="457200" rtl="0" algn="l">
              <a:spcBef>
                <a:spcPts val="0"/>
              </a:spcBef>
              <a:spcAft>
                <a:spcPts val="0"/>
              </a:spcAft>
              <a:buNone/>
            </a:pPr>
            <a:r>
              <a:rPr lang="en">
                <a:solidFill>
                  <a:schemeClr val="dk1"/>
                </a:solidFill>
                <a:latin typeface="Red Hat Display"/>
                <a:ea typeface="Red Hat Display"/>
                <a:cs typeface="Red Hat Display"/>
                <a:sym typeface="Red Hat Display"/>
              </a:rPr>
              <a:t>Top-ranked public goods and for-good projects on the platform will have the opportunity to have their donations matched via a </a:t>
            </a:r>
            <a:r>
              <a:rPr b="1" lang="en">
                <a:solidFill>
                  <a:schemeClr val="dk1"/>
                </a:solidFill>
                <a:latin typeface="Red Hat Display"/>
                <a:ea typeface="Red Hat Display"/>
                <a:cs typeface="Red Hat Display"/>
                <a:sym typeface="Red Hat Display"/>
              </a:rPr>
              <a:t>collectively funded matching pool</a:t>
            </a:r>
            <a:r>
              <a:rPr lang="en">
                <a:solidFill>
                  <a:schemeClr val="dk1"/>
                </a:solidFill>
                <a:latin typeface="Red Hat Display"/>
                <a:ea typeface="Red Hat Display"/>
                <a:cs typeface="Red Hat Display"/>
                <a:sym typeface="Red Hat Display"/>
              </a:rPr>
              <a:t>. We are collecting funds for the matching pool at donation.eth and plan to work with the (Gitcoin) Grants 2.0 system when it is released (Q2 2023).</a:t>
            </a:r>
            <a:endParaRPr b="1">
              <a:solidFill>
                <a:schemeClr val="dk1"/>
              </a:solidFill>
              <a:latin typeface="Red Hat Display"/>
              <a:ea typeface="Red Hat Display"/>
              <a:cs typeface="Red Hat Display"/>
              <a:sym typeface="Red Hat Display"/>
            </a:endParaRPr>
          </a:p>
        </p:txBody>
      </p:sp>
      <p:pic>
        <p:nvPicPr>
          <p:cNvPr id="186" name="Google Shape;186;p30"/>
          <p:cNvPicPr preferRelativeResize="0"/>
          <p:nvPr/>
        </p:nvPicPr>
        <p:blipFill>
          <a:blip r:embed="rId7">
            <a:alphaModFix/>
          </a:blip>
          <a:stretch>
            <a:fillRect/>
          </a:stretch>
        </p:blipFill>
        <p:spPr>
          <a:xfrm>
            <a:off x="7523250" y="2637288"/>
            <a:ext cx="573050" cy="725925"/>
          </a:xfrm>
          <a:prstGeom prst="rect">
            <a:avLst/>
          </a:prstGeom>
          <a:noFill/>
          <a:ln>
            <a:noFill/>
          </a:ln>
          <a:effectLst>
            <a:outerShdw blurRad="142875" rotWithShape="0" algn="bl">
              <a:srgbClr val="000000">
                <a:alpha val="9410"/>
              </a:srgbClr>
            </a:outerShdw>
          </a:effectLst>
        </p:spPr>
      </p:pic>
      <p:pic>
        <p:nvPicPr>
          <p:cNvPr id="187" name="Google Shape;187;p30"/>
          <p:cNvPicPr preferRelativeResize="0"/>
          <p:nvPr/>
        </p:nvPicPr>
        <p:blipFill>
          <a:blip r:embed="rId8">
            <a:alphaModFix/>
          </a:blip>
          <a:stretch>
            <a:fillRect/>
          </a:stretch>
        </p:blipFill>
        <p:spPr>
          <a:xfrm>
            <a:off x="7697650" y="4755306"/>
            <a:ext cx="633051" cy="128128"/>
          </a:xfrm>
          <a:prstGeom prst="rect">
            <a:avLst/>
          </a:prstGeom>
          <a:noFill/>
          <a:ln>
            <a:noFill/>
          </a:ln>
        </p:spPr>
      </p:pic>
      <p:pic>
        <p:nvPicPr>
          <p:cNvPr id="188" name="Google Shape;188;p30"/>
          <p:cNvPicPr preferRelativeResize="0"/>
          <p:nvPr/>
        </p:nvPicPr>
        <p:blipFill>
          <a:blip r:embed="rId9">
            <a:alphaModFix/>
          </a:blip>
          <a:stretch>
            <a:fillRect/>
          </a:stretch>
        </p:blipFill>
        <p:spPr>
          <a:xfrm>
            <a:off x="838388" y="4553469"/>
            <a:ext cx="319975" cy="320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31"/>
          <p:cNvPicPr preferRelativeResize="0"/>
          <p:nvPr/>
        </p:nvPicPr>
        <p:blipFill>
          <a:blip r:embed="rId3">
            <a:alphaModFix/>
          </a:blip>
          <a:stretch>
            <a:fillRect/>
          </a:stretch>
        </p:blipFill>
        <p:spPr>
          <a:xfrm>
            <a:off x="0" y="0"/>
            <a:ext cx="9144003" cy="5147961"/>
          </a:xfrm>
          <a:prstGeom prst="rect">
            <a:avLst/>
          </a:prstGeom>
          <a:noFill/>
          <a:ln>
            <a:noFill/>
          </a:ln>
        </p:spPr>
      </p:pic>
      <p:grpSp>
        <p:nvGrpSpPr>
          <p:cNvPr id="194" name="Google Shape;194;p31"/>
          <p:cNvGrpSpPr/>
          <p:nvPr/>
        </p:nvGrpSpPr>
        <p:grpSpPr>
          <a:xfrm>
            <a:off x="8330688" y="10995400"/>
            <a:ext cx="7722611" cy="1173600"/>
            <a:chOff x="7543488" y="11065850"/>
            <a:chExt cx="7722611" cy="1173600"/>
          </a:xfrm>
        </p:grpSpPr>
        <p:sp>
          <p:nvSpPr>
            <p:cNvPr id="195" name="Google Shape;195;p31"/>
            <p:cNvSpPr txBox="1"/>
            <p:nvPr/>
          </p:nvSpPr>
          <p:spPr>
            <a:xfrm>
              <a:off x="7543488" y="11065850"/>
              <a:ext cx="7278900" cy="11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Josefin Sans Light"/>
                  <a:ea typeface="Josefin Sans Light"/>
                  <a:cs typeface="Josefin Sans Light"/>
                  <a:sym typeface="Josefin Sans Light"/>
                </a:rPr>
                <a:t>Griff Green </a:t>
              </a:r>
              <a:r>
                <a:rPr b="1" lang="en" sz="4800">
                  <a:solidFill>
                    <a:srgbClr val="FFFFFF"/>
                  </a:solidFill>
                  <a:latin typeface="Josefin Sans"/>
                  <a:ea typeface="Josefin Sans"/>
                  <a:cs typeface="Josefin Sans"/>
                  <a:sym typeface="Josefin Sans"/>
                </a:rPr>
                <a:t>@thegrifft</a:t>
              </a:r>
              <a:endParaRPr b="1" sz="4800">
                <a:solidFill>
                  <a:srgbClr val="FFFFFF"/>
                </a:solidFill>
                <a:latin typeface="Josefin Sans"/>
                <a:ea typeface="Josefin Sans"/>
                <a:cs typeface="Josefin Sans"/>
                <a:sym typeface="Josefin Sans"/>
              </a:endParaRPr>
            </a:p>
          </p:txBody>
        </p:sp>
        <p:pic>
          <p:nvPicPr>
            <p:cNvPr id="196" name="Google Shape;196;p31"/>
            <p:cNvPicPr preferRelativeResize="0"/>
            <p:nvPr/>
          </p:nvPicPr>
          <p:blipFill>
            <a:blip r:embed="rId4">
              <a:alphaModFix/>
            </a:blip>
            <a:stretch>
              <a:fillRect/>
            </a:stretch>
          </p:blipFill>
          <p:spPr>
            <a:xfrm>
              <a:off x="14410223" y="11142050"/>
              <a:ext cx="855875" cy="855875"/>
            </a:xfrm>
            <a:prstGeom prst="rect">
              <a:avLst/>
            </a:prstGeom>
            <a:noFill/>
            <a:ln>
              <a:noFill/>
            </a:ln>
          </p:spPr>
        </p:pic>
      </p:grpSp>
      <p:pic>
        <p:nvPicPr>
          <p:cNvPr id="197" name="Google Shape;197;p31"/>
          <p:cNvPicPr preferRelativeResize="0"/>
          <p:nvPr/>
        </p:nvPicPr>
        <p:blipFill>
          <a:blip r:embed="rId5">
            <a:alphaModFix/>
          </a:blip>
          <a:stretch>
            <a:fillRect/>
          </a:stretch>
        </p:blipFill>
        <p:spPr>
          <a:xfrm rot="5400000">
            <a:off x="-830412" y="213311"/>
            <a:ext cx="5765048" cy="4104226"/>
          </a:xfrm>
          <a:prstGeom prst="rect">
            <a:avLst/>
          </a:prstGeom>
          <a:noFill/>
          <a:ln>
            <a:noFill/>
          </a:ln>
        </p:spPr>
      </p:pic>
      <p:pic>
        <p:nvPicPr>
          <p:cNvPr id="198" name="Google Shape;198;p31"/>
          <p:cNvPicPr preferRelativeResize="0"/>
          <p:nvPr/>
        </p:nvPicPr>
        <p:blipFill rotWithShape="1">
          <a:blip r:embed="rId6">
            <a:alphaModFix/>
          </a:blip>
          <a:srcRect b="0" l="0" r="68147" t="0"/>
          <a:stretch/>
        </p:blipFill>
        <p:spPr>
          <a:xfrm>
            <a:off x="8645000" y="4636500"/>
            <a:ext cx="364926" cy="365750"/>
          </a:xfrm>
          <a:prstGeom prst="rect">
            <a:avLst/>
          </a:prstGeom>
          <a:noFill/>
          <a:ln>
            <a:noFill/>
          </a:ln>
        </p:spPr>
      </p:pic>
      <p:sp>
        <p:nvSpPr>
          <p:cNvPr id="199" name="Google Shape;199;p31"/>
          <p:cNvSpPr txBox="1"/>
          <p:nvPr/>
        </p:nvSpPr>
        <p:spPr>
          <a:xfrm>
            <a:off x="376388" y="186825"/>
            <a:ext cx="8235300" cy="6558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 sz="3400">
                <a:solidFill>
                  <a:schemeClr val="dk1"/>
                </a:solidFill>
                <a:latin typeface="Red Hat Display ExtraBold"/>
                <a:ea typeface="Red Hat Display ExtraBold"/>
                <a:cs typeface="Red Hat Display ExtraBold"/>
                <a:sym typeface="Red Hat Display ExtraBold"/>
              </a:rPr>
              <a:t>What we can offer</a:t>
            </a:r>
            <a:endParaRPr b="1" sz="2000">
              <a:solidFill>
                <a:srgbClr val="FED670"/>
              </a:solidFill>
              <a:latin typeface="Red Hat Text"/>
              <a:ea typeface="Red Hat Text"/>
              <a:cs typeface="Red Hat Text"/>
              <a:sym typeface="Red Hat Text"/>
            </a:endParaRPr>
          </a:p>
        </p:txBody>
      </p:sp>
      <p:pic>
        <p:nvPicPr>
          <p:cNvPr id="200" name="Google Shape;200;p31"/>
          <p:cNvPicPr preferRelativeResize="0"/>
          <p:nvPr/>
        </p:nvPicPr>
        <p:blipFill>
          <a:blip r:embed="rId7">
            <a:alphaModFix/>
          </a:blip>
          <a:stretch>
            <a:fillRect/>
          </a:stretch>
        </p:blipFill>
        <p:spPr>
          <a:xfrm>
            <a:off x="7697650" y="4755306"/>
            <a:ext cx="633051" cy="128128"/>
          </a:xfrm>
          <a:prstGeom prst="rect">
            <a:avLst/>
          </a:prstGeom>
          <a:noFill/>
          <a:ln>
            <a:noFill/>
          </a:ln>
        </p:spPr>
      </p:pic>
      <p:pic>
        <p:nvPicPr>
          <p:cNvPr id="201" name="Google Shape;201;p31"/>
          <p:cNvPicPr preferRelativeResize="0"/>
          <p:nvPr/>
        </p:nvPicPr>
        <p:blipFill>
          <a:blip r:embed="rId8">
            <a:alphaModFix/>
          </a:blip>
          <a:stretch>
            <a:fillRect/>
          </a:stretch>
        </p:blipFill>
        <p:spPr>
          <a:xfrm>
            <a:off x="325538" y="4659031"/>
            <a:ext cx="319975" cy="320650"/>
          </a:xfrm>
          <a:prstGeom prst="rect">
            <a:avLst/>
          </a:prstGeom>
          <a:noFill/>
          <a:ln>
            <a:noFill/>
          </a:ln>
        </p:spPr>
      </p:pic>
      <p:pic>
        <p:nvPicPr>
          <p:cNvPr id="202" name="Google Shape;202;p31"/>
          <p:cNvPicPr preferRelativeResize="0"/>
          <p:nvPr/>
        </p:nvPicPr>
        <p:blipFill>
          <a:blip r:embed="rId9">
            <a:alphaModFix/>
          </a:blip>
          <a:stretch>
            <a:fillRect/>
          </a:stretch>
        </p:blipFill>
        <p:spPr>
          <a:xfrm>
            <a:off x="4572000" y="1177900"/>
            <a:ext cx="4314000" cy="3406200"/>
          </a:xfrm>
          <a:prstGeom prst="roundRect">
            <a:avLst>
              <a:gd fmla="val 16667" name="adj"/>
            </a:avLst>
          </a:prstGeom>
          <a:noFill/>
          <a:ln cap="flat" cmpd="sng" w="38100">
            <a:solidFill>
              <a:srgbClr val="7861E0"/>
            </a:solidFill>
            <a:prstDash val="solid"/>
            <a:round/>
            <a:headEnd len="sm" w="sm" type="none"/>
            <a:tailEnd len="sm" w="sm" type="none"/>
          </a:ln>
        </p:spPr>
      </p:pic>
      <p:sp>
        <p:nvSpPr>
          <p:cNvPr id="203" name="Google Shape;203;p31"/>
          <p:cNvSpPr/>
          <p:nvPr/>
        </p:nvSpPr>
        <p:spPr>
          <a:xfrm>
            <a:off x="514125" y="1012800"/>
            <a:ext cx="3869100" cy="3742500"/>
          </a:xfrm>
          <a:prstGeom prst="roundRect">
            <a:avLst>
              <a:gd fmla="val 2564" name="adj"/>
            </a:avLst>
          </a:prstGeom>
          <a:solidFill>
            <a:srgbClr val="FED670"/>
          </a:solidFill>
          <a:ln cap="flat" cmpd="sng" w="38100">
            <a:solidFill>
              <a:srgbClr val="7861E0"/>
            </a:solidFill>
            <a:prstDash val="solid"/>
            <a:round/>
            <a:headEnd len="sm" w="sm" type="none"/>
            <a:tailEnd len="sm" w="sm" type="none"/>
          </a:ln>
          <a:effectLst>
            <a:outerShdw blurRad="142875" rotWithShape="0" algn="bl">
              <a:srgbClr val="000000">
                <a:alpha val="9410"/>
              </a:srgbClr>
            </a:outerShdw>
          </a:effectLst>
        </p:spPr>
        <p:txBody>
          <a:bodyPr anchorCtr="0" anchor="t" bIns="0" lIns="91425" spcFirstLastPara="1" rIns="91425" wrap="square" tIns="91425">
            <a:noAutofit/>
          </a:bodyPr>
          <a:lstStyle/>
          <a:p>
            <a:pPr indent="0" lvl="0" marL="457200" rtl="0" algn="l">
              <a:lnSpc>
                <a:spcPct val="115000"/>
              </a:lnSpc>
              <a:spcBef>
                <a:spcPts val="0"/>
              </a:spcBef>
              <a:spcAft>
                <a:spcPts val="0"/>
              </a:spcAft>
              <a:buNone/>
            </a:pPr>
            <a:r>
              <a:t/>
            </a:r>
            <a:endParaRPr b="1" sz="1210">
              <a:solidFill>
                <a:srgbClr val="370EC3"/>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b="1" sz="1210">
              <a:solidFill>
                <a:srgbClr val="370EC3"/>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t/>
            </a:r>
            <a:endParaRPr b="1" sz="1210">
              <a:solidFill>
                <a:srgbClr val="370EC3"/>
              </a:solidFill>
              <a:latin typeface="Red Hat Display"/>
              <a:ea typeface="Red Hat Display"/>
              <a:cs typeface="Red Hat Display"/>
              <a:sym typeface="Red Hat Display"/>
            </a:endParaRPr>
          </a:p>
        </p:txBody>
      </p:sp>
      <p:sp>
        <p:nvSpPr>
          <p:cNvPr id="204" name="Google Shape;204;p31"/>
          <p:cNvSpPr txBox="1"/>
          <p:nvPr/>
        </p:nvSpPr>
        <p:spPr>
          <a:xfrm>
            <a:off x="844725" y="1060600"/>
            <a:ext cx="3538500" cy="364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10">
                <a:solidFill>
                  <a:srgbClr val="370EC3"/>
                </a:solidFill>
                <a:latin typeface="Red Hat Display"/>
                <a:ea typeface="Red Hat Display"/>
                <a:cs typeface="Red Hat Display"/>
                <a:sym typeface="Red Hat Display"/>
              </a:rPr>
              <a:t>Upkeep and maintenance of the DApp</a:t>
            </a:r>
            <a:endParaRPr b="1" sz="1210">
              <a:solidFill>
                <a:srgbClr val="370EC3"/>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1110">
                <a:solidFill>
                  <a:srgbClr val="370EC3"/>
                </a:solidFill>
                <a:latin typeface="Red Hat Display"/>
                <a:ea typeface="Red Hat Display"/>
                <a:cs typeface="Red Hat Display"/>
                <a:sym typeface="Red Hat Display"/>
              </a:rPr>
              <a:t>we can provide our devpower for updates, bug fixes, design requests, etc.</a:t>
            </a:r>
            <a:endParaRPr sz="1110">
              <a:solidFill>
                <a:srgbClr val="370EC3"/>
              </a:solidFill>
              <a:latin typeface="Red Hat Display"/>
              <a:ea typeface="Red Hat Display"/>
              <a:cs typeface="Red Hat Display"/>
              <a:sym typeface="Red Hat Display"/>
            </a:endParaRPr>
          </a:p>
          <a:p>
            <a:pPr indent="0" lvl="0" marL="457200" rtl="0" algn="l">
              <a:lnSpc>
                <a:spcPct val="115000"/>
              </a:lnSpc>
              <a:spcBef>
                <a:spcPts val="0"/>
              </a:spcBef>
              <a:spcAft>
                <a:spcPts val="0"/>
              </a:spcAft>
              <a:buNone/>
            </a:pPr>
            <a:r>
              <a:t/>
            </a:r>
            <a:endParaRPr b="1" sz="1210">
              <a:solidFill>
                <a:srgbClr val="370EC3"/>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b="1" lang="en" sz="1210">
                <a:solidFill>
                  <a:srgbClr val="370EC3"/>
                </a:solidFill>
                <a:latin typeface="Red Hat Display"/>
                <a:ea typeface="Red Hat Display"/>
                <a:cs typeface="Red Hat Display"/>
                <a:sym typeface="Red Hat Display"/>
              </a:rPr>
              <a:t>Managing and allocation of GIVbacks</a:t>
            </a:r>
            <a:endParaRPr b="1" sz="1210">
              <a:solidFill>
                <a:srgbClr val="370EC3"/>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1110">
                <a:solidFill>
                  <a:srgbClr val="370EC3"/>
                </a:solidFill>
                <a:latin typeface="Red Hat Display"/>
                <a:ea typeface="Red Hat Display"/>
                <a:cs typeface="Red Hat Display"/>
                <a:sym typeface="Red Hat Display"/>
              </a:rPr>
              <a:t>we verify whether donations actually happened on Giveth (as opposed to happening outside of Giveth) and is eligible for GIVbacks</a:t>
            </a:r>
            <a:endParaRPr sz="1110">
              <a:solidFill>
                <a:srgbClr val="370EC3"/>
              </a:solidFill>
              <a:latin typeface="Red Hat Display"/>
              <a:ea typeface="Red Hat Display"/>
              <a:cs typeface="Red Hat Display"/>
              <a:sym typeface="Red Hat Display"/>
            </a:endParaRPr>
          </a:p>
          <a:p>
            <a:pPr indent="0" lvl="0" marL="457200" rtl="0" algn="l">
              <a:lnSpc>
                <a:spcPct val="115000"/>
              </a:lnSpc>
              <a:spcBef>
                <a:spcPts val="0"/>
              </a:spcBef>
              <a:spcAft>
                <a:spcPts val="0"/>
              </a:spcAft>
              <a:buNone/>
            </a:pPr>
            <a:r>
              <a:t/>
            </a:r>
            <a:endParaRPr b="1" sz="1210">
              <a:solidFill>
                <a:srgbClr val="370EC3"/>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b="1" lang="en" sz="1210">
                <a:solidFill>
                  <a:srgbClr val="370EC3"/>
                </a:solidFill>
                <a:latin typeface="Red Hat Display"/>
                <a:ea typeface="Red Hat Display"/>
                <a:cs typeface="Red Hat Display"/>
                <a:sym typeface="Red Hat Display"/>
              </a:rPr>
              <a:t>Adding all the GIVeconomy elements    </a:t>
            </a:r>
            <a:endParaRPr b="1" sz="1210">
              <a:solidFill>
                <a:srgbClr val="370EC3"/>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1110">
                <a:solidFill>
                  <a:srgbClr val="370EC3"/>
                </a:solidFill>
                <a:latin typeface="Red Hat Display"/>
                <a:ea typeface="Red Hat Display"/>
                <a:cs typeface="Red Hat Display"/>
                <a:sym typeface="Red Hat Display"/>
              </a:rPr>
              <a:t>GIVbacks, GIVpower, GIVfi, GIVmatching, etc.</a:t>
            </a:r>
            <a:endParaRPr sz="1110">
              <a:solidFill>
                <a:srgbClr val="370EC3"/>
              </a:solidFill>
              <a:latin typeface="Red Hat Display"/>
              <a:ea typeface="Red Hat Display"/>
              <a:cs typeface="Red Hat Display"/>
              <a:sym typeface="Red Hat Display"/>
            </a:endParaRPr>
          </a:p>
          <a:p>
            <a:pPr indent="0" lvl="0" marL="457200" rtl="0" algn="l">
              <a:lnSpc>
                <a:spcPct val="115000"/>
              </a:lnSpc>
              <a:spcBef>
                <a:spcPts val="0"/>
              </a:spcBef>
              <a:spcAft>
                <a:spcPts val="0"/>
              </a:spcAft>
              <a:buNone/>
            </a:pPr>
            <a:r>
              <a:t/>
            </a:r>
            <a:endParaRPr b="1" sz="1210">
              <a:solidFill>
                <a:srgbClr val="370EC3"/>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b="1" lang="en" sz="1210">
                <a:solidFill>
                  <a:srgbClr val="370EC3"/>
                </a:solidFill>
                <a:latin typeface="Red Hat Display"/>
                <a:ea typeface="Red Hat Display"/>
                <a:cs typeface="Red Hat Display"/>
                <a:sym typeface="Red Hat Display"/>
              </a:rPr>
              <a:t>Verification and onboarding of projects onto your donation application </a:t>
            </a:r>
            <a:endParaRPr b="1" sz="1210">
              <a:solidFill>
                <a:srgbClr val="370EC3"/>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1110">
                <a:solidFill>
                  <a:srgbClr val="370EC3"/>
                </a:solidFill>
                <a:latin typeface="Red Hat Display"/>
                <a:ea typeface="Red Hat Display"/>
                <a:cs typeface="Red Hat Display"/>
                <a:sym typeface="Red Hat Display"/>
              </a:rPr>
              <a:t>we have our verification team who is manually checking and assuring the credibility of the projects applying on the platform</a:t>
            </a:r>
            <a:endParaRPr sz="1300"/>
          </a:p>
        </p:txBody>
      </p:sp>
      <p:sp>
        <p:nvSpPr>
          <p:cNvPr id="205" name="Google Shape;205;p31"/>
          <p:cNvSpPr/>
          <p:nvPr/>
        </p:nvSpPr>
        <p:spPr>
          <a:xfrm>
            <a:off x="563050" y="1102825"/>
            <a:ext cx="320100" cy="320100"/>
          </a:xfrm>
          <a:prstGeom prst="ellipse">
            <a:avLst/>
          </a:prstGeom>
          <a:solidFill>
            <a:srgbClr val="370E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chemeClr val="dk1"/>
              </a:solidFill>
              <a:latin typeface="Red Hat Display"/>
              <a:ea typeface="Red Hat Display"/>
              <a:cs typeface="Red Hat Display"/>
              <a:sym typeface="Red Hat Display"/>
            </a:endParaRPr>
          </a:p>
        </p:txBody>
      </p:sp>
      <p:sp>
        <p:nvSpPr>
          <p:cNvPr id="206" name="Google Shape;206;p31"/>
          <p:cNvSpPr/>
          <p:nvPr/>
        </p:nvSpPr>
        <p:spPr>
          <a:xfrm>
            <a:off x="563050" y="1911525"/>
            <a:ext cx="320100" cy="320100"/>
          </a:xfrm>
          <a:prstGeom prst="ellipse">
            <a:avLst/>
          </a:prstGeom>
          <a:solidFill>
            <a:srgbClr val="370E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chemeClr val="dk1"/>
              </a:solidFill>
              <a:latin typeface="Red Hat Display"/>
              <a:ea typeface="Red Hat Display"/>
              <a:cs typeface="Red Hat Display"/>
              <a:sym typeface="Red Hat Display"/>
            </a:endParaRPr>
          </a:p>
        </p:txBody>
      </p:sp>
      <p:sp>
        <p:nvSpPr>
          <p:cNvPr id="207" name="Google Shape;207;p31"/>
          <p:cNvSpPr/>
          <p:nvPr/>
        </p:nvSpPr>
        <p:spPr>
          <a:xfrm>
            <a:off x="563050" y="2934525"/>
            <a:ext cx="320100" cy="320100"/>
          </a:xfrm>
          <a:prstGeom prst="ellipse">
            <a:avLst/>
          </a:prstGeom>
          <a:solidFill>
            <a:srgbClr val="370E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chemeClr val="dk1"/>
              </a:solidFill>
              <a:latin typeface="Red Hat Display"/>
              <a:ea typeface="Red Hat Display"/>
              <a:cs typeface="Red Hat Display"/>
              <a:sym typeface="Red Hat Display"/>
            </a:endParaRPr>
          </a:p>
        </p:txBody>
      </p:sp>
      <p:sp>
        <p:nvSpPr>
          <p:cNvPr id="208" name="Google Shape;208;p31"/>
          <p:cNvSpPr/>
          <p:nvPr/>
        </p:nvSpPr>
        <p:spPr>
          <a:xfrm>
            <a:off x="563050" y="3544575"/>
            <a:ext cx="320100" cy="320100"/>
          </a:xfrm>
          <a:prstGeom prst="ellipse">
            <a:avLst/>
          </a:prstGeom>
          <a:solidFill>
            <a:srgbClr val="370E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solidFill>
                <a:schemeClr val="dk1"/>
              </a:solidFill>
              <a:latin typeface="Red Hat Display"/>
              <a:ea typeface="Red Hat Display"/>
              <a:cs typeface="Red Hat Display"/>
              <a:sym typeface="Red Hat Display"/>
            </a:endParaRPr>
          </a:p>
        </p:txBody>
      </p:sp>
      <p:sp>
        <p:nvSpPr>
          <p:cNvPr id="209" name="Google Shape;209;p31"/>
          <p:cNvSpPr txBox="1"/>
          <p:nvPr/>
        </p:nvSpPr>
        <p:spPr>
          <a:xfrm>
            <a:off x="591250" y="1060600"/>
            <a:ext cx="29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ed Hat Display"/>
                <a:ea typeface="Red Hat Display"/>
                <a:cs typeface="Red Hat Display"/>
                <a:sym typeface="Red Hat Display"/>
              </a:rPr>
              <a:t>1</a:t>
            </a:r>
            <a:endParaRPr b="1">
              <a:solidFill>
                <a:schemeClr val="dk1"/>
              </a:solidFill>
              <a:latin typeface="Red Hat Display"/>
              <a:ea typeface="Red Hat Display"/>
              <a:cs typeface="Red Hat Display"/>
              <a:sym typeface="Red Hat Display"/>
            </a:endParaRPr>
          </a:p>
        </p:txBody>
      </p:sp>
      <p:sp>
        <p:nvSpPr>
          <p:cNvPr id="210" name="Google Shape;210;p31"/>
          <p:cNvSpPr txBox="1"/>
          <p:nvPr/>
        </p:nvSpPr>
        <p:spPr>
          <a:xfrm>
            <a:off x="591250" y="1871475"/>
            <a:ext cx="29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ed Hat Display"/>
                <a:ea typeface="Red Hat Display"/>
                <a:cs typeface="Red Hat Display"/>
                <a:sym typeface="Red Hat Display"/>
              </a:rPr>
              <a:t>2</a:t>
            </a:r>
            <a:endParaRPr b="1">
              <a:solidFill>
                <a:schemeClr val="dk1"/>
              </a:solidFill>
              <a:latin typeface="Red Hat Display"/>
              <a:ea typeface="Red Hat Display"/>
              <a:cs typeface="Red Hat Display"/>
              <a:sym typeface="Red Hat Display"/>
            </a:endParaRPr>
          </a:p>
        </p:txBody>
      </p:sp>
      <p:sp>
        <p:nvSpPr>
          <p:cNvPr id="211" name="Google Shape;211;p31"/>
          <p:cNvSpPr txBox="1"/>
          <p:nvPr/>
        </p:nvSpPr>
        <p:spPr>
          <a:xfrm>
            <a:off x="591250" y="2894475"/>
            <a:ext cx="29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ed Hat Display"/>
                <a:ea typeface="Red Hat Display"/>
                <a:cs typeface="Red Hat Display"/>
                <a:sym typeface="Red Hat Display"/>
              </a:rPr>
              <a:t>3</a:t>
            </a:r>
            <a:endParaRPr b="1">
              <a:solidFill>
                <a:schemeClr val="dk1"/>
              </a:solidFill>
              <a:latin typeface="Red Hat Display"/>
              <a:ea typeface="Red Hat Display"/>
              <a:cs typeface="Red Hat Display"/>
              <a:sym typeface="Red Hat Display"/>
            </a:endParaRPr>
          </a:p>
        </p:txBody>
      </p:sp>
      <p:sp>
        <p:nvSpPr>
          <p:cNvPr id="212" name="Google Shape;212;p31"/>
          <p:cNvSpPr txBox="1"/>
          <p:nvPr/>
        </p:nvSpPr>
        <p:spPr>
          <a:xfrm>
            <a:off x="577150" y="3504525"/>
            <a:ext cx="29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ed Hat Display"/>
                <a:ea typeface="Red Hat Display"/>
                <a:cs typeface="Red Hat Display"/>
                <a:sym typeface="Red Hat Display"/>
              </a:rPr>
              <a:t>4</a:t>
            </a:r>
            <a:endParaRPr b="1">
              <a:solidFill>
                <a:schemeClr val="dk1"/>
              </a:solidFill>
              <a:latin typeface="Red Hat Display"/>
              <a:ea typeface="Red Hat Display"/>
              <a:cs typeface="Red Hat Display"/>
              <a:sym typeface="Red Hat Displ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grpSp>
        <p:nvGrpSpPr>
          <p:cNvPr id="217" name="Google Shape;217;p32"/>
          <p:cNvGrpSpPr/>
          <p:nvPr/>
        </p:nvGrpSpPr>
        <p:grpSpPr>
          <a:xfrm>
            <a:off x="8330688" y="10995400"/>
            <a:ext cx="7722611" cy="1173600"/>
            <a:chOff x="7543488" y="11065850"/>
            <a:chExt cx="7722611" cy="1173600"/>
          </a:xfrm>
        </p:grpSpPr>
        <p:sp>
          <p:nvSpPr>
            <p:cNvPr id="218" name="Google Shape;218;p32"/>
            <p:cNvSpPr txBox="1"/>
            <p:nvPr/>
          </p:nvSpPr>
          <p:spPr>
            <a:xfrm>
              <a:off x="7543488" y="11065850"/>
              <a:ext cx="7278900" cy="11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Josefin Sans Light"/>
                  <a:ea typeface="Josefin Sans Light"/>
                  <a:cs typeface="Josefin Sans Light"/>
                  <a:sym typeface="Josefin Sans Light"/>
                </a:rPr>
                <a:t>Griff Green </a:t>
              </a:r>
              <a:r>
                <a:rPr b="1" lang="en" sz="4800">
                  <a:solidFill>
                    <a:srgbClr val="FFFFFF"/>
                  </a:solidFill>
                  <a:latin typeface="Josefin Sans"/>
                  <a:ea typeface="Josefin Sans"/>
                  <a:cs typeface="Josefin Sans"/>
                  <a:sym typeface="Josefin Sans"/>
                </a:rPr>
                <a:t>@thegrifft</a:t>
              </a:r>
              <a:endParaRPr b="1" sz="4800">
                <a:solidFill>
                  <a:srgbClr val="FFFFFF"/>
                </a:solidFill>
                <a:latin typeface="Josefin Sans"/>
                <a:ea typeface="Josefin Sans"/>
                <a:cs typeface="Josefin Sans"/>
                <a:sym typeface="Josefin Sans"/>
              </a:endParaRPr>
            </a:p>
          </p:txBody>
        </p:sp>
        <p:pic>
          <p:nvPicPr>
            <p:cNvPr id="219" name="Google Shape;219;p32"/>
            <p:cNvPicPr preferRelativeResize="0"/>
            <p:nvPr/>
          </p:nvPicPr>
          <p:blipFill>
            <a:blip r:embed="rId3">
              <a:alphaModFix/>
            </a:blip>
            <a:stretch>
              <a:fillRect/>
            </a:stretch>
          </p:blipFill>
          <p:spPr>
            <a:xfrm>
              <a:off x="14410223" y="11142050"/>
              <a:ext cx="855875" cy="855875"/>
            </a:xfrm>
            <a:prstGeom prst="rect">
              <a:avLst/>
            </a:prstGeom>
            <a:noFill/>
            <a:ln>
              <a:noFill/>
            </a:ln>
          </p:spPr>
        </p:pic>
      </p:grpSp>
      <p:pic>
        <p:nvPicPr>
          <p:cNvPr id="220" name="Google Shape;220;p32"/>
          <p:cNvPicPr preferRelativeResize="0"/>
          <p:nvPr/>
        </p:nvPicPr>
        <p:blipFill>
          <a:blip r:embed="rId4">
            <a:alphaModFix/>
          </a:blip>
          <a:stretch>
            <a:fillRect/>
          </a:stretch>
        </p:blipFill>
        <p:spPr>
          <a:xfrm>
            <a:off x="0" y="0"/>
            <a:ext cx="9144014" cy="5143500"/>
          </a:xfrm>
          <a:prstGeom prst="rect">
            <a:avLst/>
          </a:prstGeom>
          <a:noFill/>
          <a:ln>
            <a:noFill/>
          </a:ln>
        </p:spPr>
      </p:pic>
      <p:pic>
        <p:nvPicPr>
          <p:cNvPr id="221" name="Google Shape;221;p32"/>
          <p:cNvPicPr preferRelativeResize="0"/>
          <p:nvPr/>
        </p:nvPicPr>
        <p:blipFill rotWithShape="1">
          <a:blip r:embed="rId5">
            <a:alphaModFix/>
          </a:blip>
          <a:srcRect b="0" l="0" r="68147" t="0"/>
          <a:stretch/>
        </p:blipFill>
        <p:spPr>
          <a:xfrm>
            <a:off x="8645000" y="4636500"/>
            <a:ext cx="364926" cy="365750"/>
          </a:xfrm>
          <a:prstGeom prst="rect">
            <a:avLst/>
          </a:prstGeom>
          <a:noFill/>
          <a:ln>
            <a:noFill/>
          </a:ln>
        </p:spPr>
      </p:pic>
      <p:sp>
        <p:nvSpPr>
          <p:cNvPr id="222" name="Google Shape;222;p32"/>
          <p:cNvSpPr/>
          <p:nvPr/>
        </p:nvSpPr>
        <p:spPr>
          <a:xfrm>
            <a:off x="3978813" y="3658700"/>
            <a:ext cx="1603500" cy="826800"/>
          </a:xfrm>
          <a:prstGeom prst="upArrowCallout">
            <a:avLst>
              <a:gd fmla="val 25000" name="adj1"/>
              <a:gd fmla="val 25000" name="adj2"/>
              <a:gd fmla="val 25000" name="adj3"/>
              <a:gd fmla="val 64977" name="adj4"/>
            </a:avLst>
          </a:prstGeom>
          <a:solidFill>
            <a:srgbClr val="FED6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E1458D"/>
                </a:solidFill>
                <a:highlight>
                  <a:srgbClr val="FED670"/>
                </a:highlight>
              </a:rPr>
              <a:t>Test &amp;</a:t>
            </a:r>
            <a:endParaRPr b="1" sz="1700">
              <a:solidFill>
                <a:srgbClr val="E1458D"/>
              </a:solidFill>
              <a:highlight>
                <a:srgbClr val="FED670"/>
              </a:highlight>
            </a:endParaRPr>
          </a:p>
          <a:p>
            <a:pPr indent="0" lvl="0" marL="0" rtl="0" algn="ctr">
              <a:spcBef>
                <a:spcPts val="0"/>
              </a:spcBef>
              <a:spcAft>
                <a:spcPts val="0"/>
              </a:spcAft>
              <a:buNone/>
            </a:pPr>
            <a:r>
              <a:rPr b="1" lang="en" sz="1700">
                <a:solidFill>
                  <a:srgbClr val="E1458D"/>
                </a:solidFill>
                <a:highlight>
                  <a:srgbClr val="FED670"/>
                </a:highlight>
              </a:rPr>
              <a:t>LAUNCH!</a:t>
            </a:r>
            <a:endParaRPr b="1" sz="1700">
              <a:solidFill>
                <a:srgbClr val="E1458D"/>
              </a:solidFill>
              <a:highlight>
                <a:srgbClr val="FED670"/>
              </a:highlight>
            </a:endParaRPr>
          </a:p>
        </p:txBody>
      </p:sp>
      <p:cxnSp>
        <p:nvCxnSpPr>
          <p:cNvPr id="223" name="Google Shape;223;p32"/>
          <p:cNvCxnSpPr/>
          <p:nvPr/>
        </p:nvCxnSpPr>
        <p:spPr>
          <a:xfrm rot="10800000">
            <a:off x="1348050" y="3932775"/>
            <a:ext cx="0" cy="440400"/>
          </a:xfrm>
          <a:prstGeom prst="straightConnector1">
            <a:avLst/>
          </a:prstGeom>
          <a:noFill/>
          <a:ln cap="flat" cmpd="sng" w="28575">
            <a:solidFill>
              <a:srgbClr val="3DEBCB"/>
            </a:solidFill>
            <a:prstDash val="dash"/>
            <a:round/>
            <a:headEnd len="med" w="med" type="none"/>
            <a:tailEnd len="med" w="med" type="none"/>
          </a:ln>
        </p:spPr>
      </p:cxnSp>
      <p:pic>
        <p:nvPicPr>
          <p:cNvPr id="224" name="Google Shape;224;p32"/>
          <p:cNvPicPr preferRelativeResize="0"/>
          <p:nvPr/>
        </p:nvPicPr>
        <p:blipFill>
          <a:blip r:embed="rId6">
            <a:alphaModFix/>
          </a:blip>
          <a:stretch>
            <a:fillRect/>
          </a:stretch>
        </p:blipFill>
        <p:spPr>
          <a:xfrm>
            <a:off x="1103675" y="4212726"/>
            <a:ext cx="554925" cy="549800"/>
          </a:xfrm>
          <a:prstGeom prst="rect">
            <a:avLst/>
          </a:prstGeom>
          <a:noFill/>
          <a:ln>
            <a:noFill/>
          </a:ln>
        </p:spPr>
      </p:pic>
      <p:sp>
        <p:nvSpPr>
          <p:cNvPr id="225" name="Google Shape;225;p32"/>
          <p:cNvSpPr txBox="1"/>
          <p:nvPr/>
        </p:nvSpPr>
        <p:spPr>
          <a:xfrm>
            <a:off x="43475" y="2924825"/>
            <a:ext cx="23166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ED670"/>
                </a:solidFill>
                <a:latin typeface="Red Hat Display"/>
                <a:ea typeface="Red Hat Display"/>
                <a:cs typeface="Red Hat Display"/>
                <a:sym typeface="Red Hat Display"/>
              </a:rPr>
              <a:t>Product</a:t>
            </a:r>
            <a:r>
              <a:rPr b="1" lang="en" sz="1500">
                <a:solidFill>
                  <a:schemeClr val="dk1"/>
                </a:solidFill>
                <a:latin typeface="Red Hat Display"/>
                <a:ea typeface="Red Hat Display"/>
                <a:cs typeface="Red Hat Display"/>
                <a:sym typeface="Red Hat Display"/>
              </a:rPr>
              <a:t> 1 month</a:t>
            </a:r>
            <a:endParaRPr b="1" sz="15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rPr lang="en" sz="900">
                <a:solidFill>
                  <a:schemeClr val="dk1"/>
                </a:solidFill>
                <a:latin typeface="Red Hat Display"/>
                <a:ea typeface="Red Hat Display"/>
                <a:cs typeface="Red Hat Display"/>
                <a:sym typeface="Red Hat Display"/>
              </a:rPr>
              <a:t>. New template with personalized brand identity &amp; visuals</a:t>
            </a:r>
            <a:endParaRPr sz="9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rPr lang="en" sz="900">
                <a:solidFill>
                  <a:schemeClr val="dk1"/>
                </a:solidFill>
                <a:latin typeface="Red Hat Display"/>
                <a:ea typeface="Red Hat Display"/>
                <a:cs typeface="Red Hat Display"/>
                <a:sym typeface="Red Hat Display"/>
              </a:rPr>
              <a:t>. Revise user-flows to specific </a:t>
            </a:r>
            <a:endParaRPr sz="9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rPr lang="en" sz="900">
                <a:solidFill>
                  <a:schemeClr val="dk1"/>
                </a:solidFill>
                <a:latin typeface="Red Hat Display"/>
                <a:ea typeface="Red Hat Display"/>
                <a:cs typeface="Red Hat Display"/>
                <a:sym typeface="Red Hat Display"/>
              </a:rPr>
              <a:t>user journey</a:t>
            </a:r>
            <a:endParaRPr b="1" sz="1500">
              <a:solidFill>
                <a:schemeClr val="dk1"/>
              </a:solidFill>
              <a:latin typeface="Red Hat Display"/>
              <a:ea typeface="Red Hat Display"/>
              <a:cs typeface="Red Hat Display"/>
              <a:sym typeface="Red Hat Display"/>
            </a:endParaRPr>
          </a:p>
        </p:txBody>
      </p:sp>
      <p:sp>
        <p:nvSpPr>
          <p:cNvPr id="226" name="Google Shape;226;p32"/>
          <p:cNvSpPr txBox="1"/>
          <p:nvPr/>
        </p:nvSpPr>
        <p:spPr>
          <a:xfrm>
            <a:off x="522500" y="2173500"/>
            <a:ext cx="20805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ED670"/>
                </a:solidFill>
                <a:latin typeface="Red Hat Display"/>
                <a:ea typeface="Red Hat Display"/>
                <a:cs typeface="Red Hat Display"/>
                <a:sym typeface="Red Hat Display"/>
              </a:rPr>
              <a:t>Back-end</a:t>
            </a:r>
            <a:endParaRPr b="1" sz="15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rPr b="1" lang="en" sz="1500">
                <a:solidFill>
                  <a:schemeClr val="dk1"/>
                </a:solidFill>
                <a:latin typeface="Red Hat Display"/>
                <a:ea typeface="Red Hat Display"/>
                <a:cs typeface="Red Hat Display"/>
                <a:sym typeface="Red Hat Display"/>
              </a:rPr>
              <a:t>1 month</a:t>
            </a:r>
            <a:endParaRPr b="1" sz="15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rPr lang="en" sz="900">
                <a:solidFill>
                  <a:schemeClr val="dk1"/>
                </a:solidFill>
                <a:latin typeface="Red Hat Display"/>
                <a:ea typeface="Red Hat Display"/>
                <a:cs typeface="Red Hat Display"/>
                <a:sym typeface="Red Hat Display"/>
              </a:rPr>
              <a:t>Amendments of new user flows</a:t>
            </a:r>
            <a:endParaRPr sz="900">
              <a:solidFill>
                <a:schemeClr val="dk1"/>
              </a:solidFill>
              <a:latin typeface="Red Hat Display"/>
              <a:ea typeface="Red Hat Display"/>
              <a:cs typeface="Red Hat Display"/>
              <a:sym typeface="Red Hat Display"/>
            </a:endParaRPr>
          </a:p>
        </p:txBody>
      </p:sp>
      <p:sp>
        <p:nvSpPr>
          <p:cNvPr id="227" name="Google Shape;227;p32"/>
          <p:cNvSpPr txBox="1"/>
          <p:nvPr/>
        </p:nvSpPr>
        <p:spPr>
          <a:xfrm>
            <a:off x="2249625" y="1375257"/>
            <a:ext cx="3332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ED670"/>
                </a:solidFill>
                <a:latin typeface="Red Hat Display"/>
                <a:ea typeface="Red Hat Display"/>
                <a:cs typeface="Red Hat Display"/>
                <a:sym typeface="Red Hat Display"/>
              </a:rPr>
              <a:t>Front-end</a:t>
            </a:r>
            <a:endParaRPr b="1" sz="15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rPr lang="en" sz="900">
                <a:solidFill>
                  <a:schemeClr val="dk1"/>
                </a:solidFill>
                <a:latin typeface="Red Hat Display"/>
                <a:ea typeface="Red Hat Display"/>
                <a:cs typeface="Red Hat Display"/>
                <a:sym typeface="Red Hat Display"/>
              </a:rPr>
              <a:t>Apply new design</a:t>
            </a:r>
            <a:endParaRPr sz="900">
              <a:solidFill>
                <a:schemeClr val="dk1"/>
              </a:solidFill>
              <a:latin typeface="Red Hat Display"/>
              <a:ea typeface="Red Hat Display"/>
              <a:cs typeface="Red Hat Display"/>
              <a:sym typeface="Red Hat Display"/>
            </a:endParaRPr>
          </a:p>
        </p:txBody>
      </p:sp>
      <p:cxnSp>
        <p:nvCxnSpPr>
          <p:cNvPr id="228" name="Google Shape;228;p32"/>
          <p:cNvCxnSpPr/>
          <p:nvPr/>
        </p:nvCxnSpPr>
        <p:spPr>
          <a:xfrm rot="10800000">
            <a:off x="2602988" y="2416075"/>
            <a:ext cx="0" cy="842400"/>
          </a:xfrm>
          <a:prstGeom prst="straightConnector1">
            <a:avLst/>
          </a:prstGeom>
          <a:noFill/>
          <a:ln cap="flat" cmpd="sng" w="28575">
            <a:solidFill>
              <a:srgbClr val="3DEBCB"/>
            </a:solidFill>
            <a:prstDash val="dash"/>
            <a:round/>
            <a:headEnd len="med" w="med" type="none"/>
            <a:tailEnd len="med" w="med" type="none"/>
          </a:ln>
        </p:spPr>
      </p:cxnSp>
      <p:pic>
        <p:nvPicPr>
          <p:cNvPr id="229" name="Google Shape;229;p32"/>
          <p:cNvPicPr preferRelativeResize="0"/>
          <p:nvPr/>
        </p:nvPicPr>
        <p:blipFill>
          <a:blip r:embed="rId6">
            <a:alphaModFix/>
          </a:blip>
          <a:stretch>
            <a:fillRect/>
          </a:stretch>
        </p:blipFill>
        <p:spPr>
          <a:xfrm>
            <a:off x="2385963" y="3121426"/>
            <a:ext cx="554925" cy="549800"/>
          </a:xfrm>
          <a:prstGeom prst="rect">
            <a:avLst/>
          </a:prstGeom>
          <a:noFill/>
          <a:ln>
            <a:noFill/>
          </a:ln>
        </p:spPr>
      </p:pic>
      <p:sp>
        <p:nvSpPr>
          <p:cNvPr id="230" name="Google Shape;230;p32"/>
          <p:cNvSpPr txBox="1"/>
          <p:nvPr>
            <p:ph idx="4294967295" type="ctrTitle"/>
          </p:nvPr>
        </p:nvSpPr>
        <p:spPr>
          <a:xfrm>
            <a:off x="25175" y="288100"/>
            <a:ext cx="9144000" cy="6606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3400">
                <a:latin typeface="Red Hat Display ExtraBold"/>
                <a:ea typeface="Red Hat Display ExtraBold"/>
                <a:cs typeface="Red Hat Display ExtraBold"/>
                <a:sym typeface="Red Hat Display ExtraBold"/>
              </a:rPr>
              <a:t>Development roadmap for launch</a:t>
            </a:r>
            <a:endParaRPr sz="3400">
              <a:latin typeface="Red Hat Display ExtraBold"/>
              <a:ea typeface="Red Hat Display ExtraBold"/>
              <a:cs typeface="Red Hat Display ExtraBold"/>
              <a:sym typeface="Red Hat Display ExtraBold"/>
            </a:endParaRPr>
          </a:p>
        </p:txBody>
      </p:sp>
      <p:sp>
        <p:nvSpPr>
          <p:cNvPr id="231" name="Google Shape;231;p32"/>
          <p:cNvSpPr txBox="1"/>
          <p:nvPr/>
        </p:nvSpPr>
        <p:spPr>
          <a:xfrm>
            <a:off x="5834650" y="3430100"/>
            <a:ext cx="3251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500">
              <a:solidFill>
                <a:schemeClr val="dk1"/>
              </a:solidFill>
              <a:latin typeface="Red Hat Display"/>
              <a:ea typeface="Red Hat Display"/>
              <a:cs typeface="Red Hat Display"/>
              <a:sym typeface="Red Hat Display"/>
            </a:endParaRPr>
          </a:p>
        </p:txBody>
      </p:sp>
      <p:sp>
        <p:nvSpPr>
          <p:cNvPr id="232" name="Google Shape;232;p32"/>
          <p:cNvSpPr txBox="1"/>
          <p:nvPr/>
        </p:nvSpPr>
        <p:spPr>
          <a:xfrm>
            <a:off x="5416438" y="2979088"/>
            <a:ext cx="17175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ED670"/>
                </a:solidFill>
                <a:latin typeface="Red Hat Display"/>
                <a:ea typeface="Red Hat Display"/>
                <a:cs typeface="Red Hat Display"/>
                <a:sym typeface="Red Hat Display"/>
              </a:rPr>
              <a:t>Co-marketing</a:t>
            </a:r>
            <a:endParaRPr b="1" sz="15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rPr lang="en" sz="900">
                <a:solidFill>
                  <a:schemeClr val="dk1"/>
                </a:solidFill>
                <a:latin typeface="Red Hat Display"/>
                <a:ea typeface="Red Hat Display"/>
                <a:cs typeface="Red Hat Display"/>
                <a:sym typeface="Red Hat Display"/>
              </a:rPr>
              <a:t>Partnership announcement post, Social Media,</a:t>
            </a:r>
            <a:endParaRPr sz="9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rPr lang="en" sz="900">
                <a:solidFill>
                  <a:schemeClr val="dk1"/>
                </a:solidFill>
                <a:latin typeface="Red Hat Display"/>
                <a:ea typeface="Red Hat Display"/>
                <a:cs typeface="Red Hat Display"/>
                <a:sym typeface="Red Hat Display"/>
              </a:rPr>
              <a:t>Newsletter, Partner Spotlight, ie.:Twitter spaces</a:t>
            </a:r>
            <a:r>
              <a:rPr lang="en" sz="1000">
                <a:solidFill>
                  <a:schemeClr val="dk1"/>
                </a:solidFill>
                <a:latin typeface="Red Hat Display"/>
                <a:ea typeface="Red Hat Display"/>
                <a:cs typeface="Red Hat Display"/>
                <a:sym typeface="Red Hat Display"/>
              </a:rPr>
              <a:t> </a:t>
            </a:r>
            <a:endParaRPr sz="1000">
              <a:solidFill>
                <a:schemeClr val="dk1"/>
              </a:solidFill>
              <a:latin typeface="Red Hat Display"/>
              <a:ea typeface="Red Hat Display"/>
              <a:cs typeface="Red Hat Display"/>
              <a:sym typeface="Red Hat Display"/>
            </a:endParaRPr>
          </a:p>
        </p:txBody>
      </p:sp>
      <p:cxnSp>
        <p:nvCxnSpPr>
          <p:cNvPr id="233" name="Google Shape;233;p32"/>
          <p:cNvCxnSpPr/>
          <p:nvPr/>
        </p:nvCxnSpPr>
        <p:spPr>
          <a:xfrm rot="10800000">
            <a:off x="5741706" y="2371501"/>
            <a:ext cx="0" cy="647400"/>
          </a:xfrm>
          <a:prstGeom prst="straightConnector1">
            <a:avLst/>
          </a:prstGeom>
          <a:noFill/>
          <a:ln cap="flat" cmpd="sng" w="28575">
            <a:solidFill>
              <a:srgbClr val="3DEBCB"/>
            </a:solidFill>
            <a:prstDash val="dash"/>
            <a:round/>
            <a:headEnd len="med" w="med" type="none"/>
            <a:tailEnd len="med" w="med" type="none"/>
          </a:ln>
        </p:spPr>
      </p:cxnSp>
      <p:pic>
        <p:nvPicPr>
          <p:cNvPr id="234" name="Google Shape;234;p32"/>
          <p:cNvPicPr preferRelativeResize="0"/>
          <p:nvPr/>
        </p:nvPicPr>
        <p:blipFill>
          <a:blip r:embed="rId6">
            <a:alphaModFix/>
          </a:blip>
          <a:stretch>
            <a:fillRect/>
          </a:stretch>
        </p:blipFill>
        <p:spPr>
          <a:xfrm>
            <a:off x="4539900" y="2924826"/>
            <a:ext cx="554925" cy="549800"/>
          </a:xfrm>
          <a:prstGeom prst="rect">
            <a:avLst/>
          </a:prstGeom>
          <a:noFill/>
          <a:ln>
            <a:noFill/>
          </a:ln>
        </p:spPr>
      </p:pic>
      <p:pic>
        <p:nvPicPr>
          <p:cNvPr id="235" name="Google Shape;235;p32"/>
          <p:cNvPicPr preferRelativeResize="0"/>
          <p:nvPr/>
        </p:nvPicPr>
        <p:blipFill>
          <a:blip r:embed="rId6">
            <a:alphaModFix/>
          </a:blip>
          <a:stretch>
            <a:fillRect/>
          </a:stretch>
        </p:blipFill>
        <p:spPr>
          <a:xfrm>
            <a:off x="7031750" y="1866276"/>
            <a:ext cx="554925" cy="549800"/>
          </a:xfrm>
          <a:prstGeom prst="rect">
            <a:avLst/>
          </a:prstGeom>
          <a:noFill/>
          <a:ln>
            <a:noFill/>
          </a:ln>
        </p:spPr>
      </p:pic>
      <p:sp>
        <p:nvSpPr>
          <p:cNvPr id="236" name="Google Shape;236;p32"/>
          <p:cNvSpPr txBox="1"/>
          <p:nvPr/>
        </p:nvSpPr>
        <p:spPr>
          <a:xfrm>
            <a:off x="6011100" y="3994264"/>
            <a:ext cx="2596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ED670"/>
                </a:solidFill>
                <a:latin typeface="Red Hat Display"/>
                <a:ea typeface="Red Hat Display"/>
                <a:cs typeface="Red Hat Display"/>
                <a:sym typeface="Red Hat Display"/>
              </a:rPr>
              <a:t>Post-launch activities</a:t>
            </a:r>
            <a:endParaRPr b="1" sz="15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rPr lang="en" sz="900">
                <a:solidFill>
                  <a:schemeClr val="dk1"/>
                </a:solidFill>
                <a:latin typeface="Red Hat Display"/>
                <a:ea typeface="Red Hat Display"/>
                <a:cs typeface="Red Hat Display"/>
                <a:sym typeface="Red Hat Display"/>
              </a:rPr>
              <a:t>Partner use case blog post and/or TW thread</a:t>
            </a:r>
            <a:endParaRPr sz="9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rPr lang="en" sz="900">
                <a:solidFill>
                  <a:schemeClr val="dk1"/>
                </a:solidFill>
                <a:latin typeface="Red Hat Display"/>
                <a:ea typeface="Red Hat Display"/>
                <a:cs typeface="Red Hat Display"/>
                <a:sym typeface="Red Hat Display"/>
              </a:rPr>
              <a:t>Co-education demo/Tutorial repos (your community  or Youtube)</a:t>
            </a:r>
            <a:endParaRPr sz="9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t/>
            </a:r>
            <a:endParaRPr sz="9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t/>
            </a:r>
            <a:endParaRPr sz="900">
              <a:solidFill>
                <a:schemeClr val="dk1"/>
              </a:solidFill>
              <a:latin typeface="Red Hat Display"/>
              <a:ea typeface="Red Hat Display"/>
              <a:cs typeface="Red Hat Display"/>
              <a:sym typeface="Red Hat Display"/>
            </a:endParaRPr>
          </a:p>
        </p:txBody>
      </p:sp>
      <p:cxnSp>
        <p:nvCxnSpPr>
          <p:cNvPr id="237" name="Google Shape;237;p32"/>
          <p:cNvCxnSpPr/>
          <p:nvPr/>
        </p:nvCxnSpPr>
        <p:spPr>
          <a:xfrm rot="10800000">
            <a:off x="1550600" y="2416075"/>
            <a:ext cx="1052400" cy="0"/>
          </a:xfrm>
          <a:prstGeom prst="straightConnector1">
            <a:avLst/>
          </a:prstGeom>
          <a:noFill/>
          <a:ln cap="flat" cmpd="sng" w="28575">
            <a:solidFill>
              <a:srgbClr val="3DEBCB"/>
            </a:solidFill>
            <a:prstDash val="dash"/>
            <a:round/>
            <a:headEnd len="med" w="med" type="none"/>
            <a:tailEnd len="med" w="med" type="none"/>
          </a:ln>
        </p:spPr>
      </p:cxnSp>
      <p:cxnSp>
        <p:nvCxnSpPr>
          <p:cNvPr id="238" name="Google Shape;238;p32"/>
          <p:cNvCxnSpPr>
            <a:stCxn id="234" idx="0"/>
          </p:cNvCxnSpPr>
          <p:nvPr/>
        </p:nvCxnSpPr>
        <p:spPr>
          <a:xfrm rot="10800000">
            <a:off x="4817363" y="1559826"/>
            <a:ext cx="0" cy="1365000"/>
          </a:xfrm>
          <a:prstGeom prst="straightConnector1">
            <a:avLst/>
          </a:prstGeom>
          <a:noFill/>
          <a:ln cap="flat" cmpd="sng" w="28575">
            <a:solidFill>
              <a:srgbClr val="3DEBCB"/>
            </a:solidFill>
            <a:prstDash val="dash"/>
            <a:round/>
            <a:headEnd len="med" w="med" type="none"/>
            <a:tailEnd len="med" w="med" type="none"/>
          </a:ln>
        </p:spPr>
      </p:cxnSp>
      <p:cxnSp>
        <p:nvCxnSpPr>
          <p:cNvPr id="239" name="Google Shape;239;p32"/>
          <p:cNvCxnSpPr/>
          <p:nvPr/>
        </p:nvCxnSpPr>
        <p:spPr>
          <a:xfrm rot="10800000">
            <a:off x="3374525" y="1617727"/>
            <a:ext cx="1449900" cy="0"/>
          </a:xfrm>
          <a:prstGeom prst="straightConnector1">
            <a:avLst/>
          </a:prstGeom>
          <a:noFill/>
          <a:ln cap="flat" cmpd="sng" w="28575">
            <a:solidFill>
              <a:srgbClr val="3DEBCB"/>
            </a:solidFill>
            <a:prstDash val="dash"/>
            <a:round/>
            <a:headEnd len="med" w="med" type="none"/>
            <a:tailEnd len="med" w="med" type="none"/>
          </a:ln>
        </p:spPr>
      </p:cxnSp>
      <p:pic>
        <p:nvPicPr>
          <p:cNvPr id="240" name="Google Shape;240;p32"/>
          <p:cNvPicPr preferRelativeResize="0"/>
          <p:nvPr/>
        </p:nvPicPr>
        <p:blipFill>
          <a:blip r:embed="rId6">
            <a:alphaModFix/>
          </a:blip>
          <a:stretch>
            <a:fillRect/>
          </a:stretch>
        </p:blipFill>
        <p:spPr>
          <a:xfrm>
            <a:off x="5485725" y="2064926"/>
            <a:ext cx="554925" cy="549800"/>
          </a:xfrm>
          <a:prstGeom prst="rect">
            <a:avLst/>
          </a:prstGeom>
          <a:noFill/>
          <a:ln>
            <a:noFill/>
          </a:ln>
        </p:spPr>
      </p:pic>
      <p:cxnSp>
        <p:nvCxnSpPr>
          <p:cNvPr id="241" name="Google Shape;241;p32"/>
          <p:cNvCxnSpPr/>
          <p:nvPr/>
        </p:nvCxnSpPr>
        <p:spPr>
          <a:xfrm rot="10800000">
            <a:off x="7283350" y="2343250"/>
            <a:ext cx="0" cy="1677300"/>
          </a:xfrm>
          <a:prstGeom prst="straightConnector1">
            <a:avLst/>
          </a:prstGeom>
          <a:noFill/>
          <a:ln cap="flat" cmpd="sng" w="28575">
            <a:solidFill>
              <a:srgbClr val="3DEBCB"/>
            </a:solidFill>
            <a:prstDash val="dash"/>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33"/>
          <p:cNvPicPr preferRelativeResize="0"/>
          <p:nvPr/>
        </p:nvPicPr>
        <p:blipFill>
          <a:blip r:embed="rId3">
            <a:alphaModFix/>
          </a:blip>
          <a:stretch>
            <a:fillRect/>
          </a:stretch>
        </p:blipFill>
        <p:spPr>
          <a:xfrm>
            <a:off x="3965" y="0"/>
            <a:ext cx="9136072" cy="5143501"/>
          </a:xfrm>
          <a:prstGeom prst="rect">
            <a:avLst/>
          </a:prstGeom>
          <a:noFill/>
          <a:ln>
            <a:noFill/>
          </a:ln>
        </p:spPr>
      </p:pic>
      <p:pic>
        <p:nvPicPr>
          <p:cNvPr id="247" name="Google Shape;247;p33"/>
          <p:cNvPicPr preferRelativeResize="0"/>
          <p:nvPr/>
        </p:nvPicPr>
        <p:blipFill rotWithShape="1">
          <a:blip r:embed="rId4">
            <a:alphaModFix/>
          </a:blip>
          <a:srcRect b="0" l="0" r="68147" t="0"/>
          <a:stretch/>
        </p:blipFill>
        <p:spPr>
          <a:xfrm>
            <a:off x="8645000" y="4636500"/>
            <a:ext cx="364926" cy="365750"/>
          </a:xfrm>
          <a:prstGeom prst="rect">
            <a:avLst/>
          </a:prstGeom>
          <a:noFill/>
          <a:ln>
            <a:noFill/>
          </a:ln>
        </p:spPr>
      </p:pic>
      <p:sp>
        <p:nvSpPr>
          <p:cNvPr id="248" name="Google Shape;248;p33"/>
          <p:cNvSpPr txBox="1"/>
          <p:nvPr>
            <p:ph type="title"/>
          </p:nvPr>
        </p:nvSpPr>
        <p:spPr>
          <a:xfrm>
            <a:off x="484400" y="339750"/>
            <a:ext cx="8433000" cy="72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3020">
                <a:solidFill>
                  <a:srgbClr val="FED670"/>
                </a:solidFill>
                <a:latin typeface="Red Hat Display"/>
                <a:ea typeface="Red Hat Display"/>
                <a:cs typeface="Red Hat Display"/>
                <a:sym typeface="Red Hat Display"/>
              </a:rPr>
              <a:t>Our team!</a:t>
            </a:r>
            <a:endParaRPr b="1" sz="3020">
              <a:solidFill>
                <a:srgbClr val="FED670"/>
              </a:solidFill>
              <a:latin typeface="Red Hat Display"/>
              <a:ea typeface="Red Hat Display"/>
              <a:cs typeface="Red Hat Display"/>
              <a:sym typeface="Red Hat Display"/>
            </a:endParaRPr>
          </a:p>
        </p:txBody>
      </p:sp>
      <p:pic>
        <p:nvPicPr>
          <p:cNvPr id="249" name="Google Shape;249;p33"/>
          <p:cNvPicPr preferRelativeResize="0"/>
          <p:nvPr/>
        </p:nvPicPr>
        <p:blipFill rotWithShape="1">
          <a:blip r:embed="rId5">
            <a:alphaModFix/>
          </a:blip>
          <a:srcRect b="0" l="0" r="37170" t="0"/>
          <a:stretch/>
        </p:blipFill>
        <p:spPr>
          <a:xfrm>
            <a:off x="7919772" y="2385025"/>
            <a:ext cx="1224225" cy="1868125"/>
          </a:xfrm>
          <a:prstGeom prst="rect">
            <a:avLst/>
          </a:prstGeom>
          <a:noFill/>
          <a:ln>
            <a:noFill/>
          </a:ln>
        </p:spPr>
      </p:pic>
      <p:sp>
        <p:nvSpPr>
          <p:cNvPr id="250" name="Google Shape;250;p33"/>
          <p:cNvSpPr/>
          <p:nvPr/>
        </p:nvSpPr>
        <p:spPr>
          <a:xfrm>
            <a:off x="342425" y="1270013"/>
            <a:ext cx="2571000" cy="852900"/>
          </a:xfrm>
          <a:prstGeom prst="roundRect">
            <a:avLst>
              <a:gd fmla="val 2564" name="adj"/>
            </a:avLst>
          </a:prstGeom>
          <a:solidFill>
            <a:srgbClr val="370EC3"/>
          </a:solidFill>
          <a:ln>
            <a:noFill/>
          </a:ln>
          <a:effectLst>
            <a:outerShdw blurRad="142875" rotWithShape="0" algn="bl">
              <a:srgbClr val="000000">
                <a:alpha val="9410"/>
              </a:srgbClr>
            </a:outerShdw>
          </a:effectLst>
        </p:spPr>
        <p:txBody>
          <a:bodyPr anchorCtr="0" anchor="t"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100">
                <a:solidFill>
                  <a:srgbClr val="FED670"/>
                </a:solidFill>
                <a:latin typeface="Red Hat Display"/>
                <a:ea typeface="Red Hat Display"/>
                <a:cs typeface="Red Hat Display"/>
                <a:sym typeface="Red Hat Display"/>
              </a:rPr>
              <a:t>Griff Green</a:t>
            </a:r>
            <a:endParaRPr b="1" sz="110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co-Founder of the Commons </a:t>
            </a:r>
            <a:endParaRPr sz="10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Stack, Giveth.io. Also co-founder of DAppNode and White Hat Group (WHG).</a:t>
            </a:r>
            <a:endParaRPr sz="1000">
              <a:solidFill>
                <a:schemeClr val="lt1"/>
              </a:solidFill>
              <a:latin typeface="Red Hat Display"/>
              <a:ea typeface="Red Hat Display"/>
              <a:cs typeface="Red Hat Display"/>
              <a:sym typeface="Red Hat Display"/>
            </a:endParaRPr>
          </a:p>
        </p:txBody>
      </p:sp>
      <p:pic>
        <p:nvPicPr>
          <p:cNvPr id="251" name="Google Shape;251;p33"/>
          <p:cNvPicPr preferRelativeResize="0"/>
          <p:nvPr/>
        </p:nvPicPr>
        <p:blipFill rotWithShape="1">
          <a:blip r:embed="rId6">
            <a:alphaModFix/>
          </a:blip>
          <a:srcRect b="15067" l="9432" r="48493" t="0"/>
          <a:stretch/>
        </p:blipFill>
        <p:spPr>
          <a:xfrm>
            <a:off x="2334449" y="983726"/>
            <a:ext cx="706200" cy="712800"/>
          </a:xfrm>
          <a:prstGeom prst="ellipse">
            <a:avLst/>
          </a:prstGeom>
          <a:noFill/>
          <a:ln>
            <a:noFill/>
          </a:ln>
        </p:spPr>
      </p:pic>
      <p:sp>
        <p:nvSpPr>
          <p:cNvPr id="252" name="Google Shape;252;p33"/>
          <p:cNvSpPr/>
          <p:nvPr/>
        </p:nvSpPr>
        <p:spPr>
          <a:xfrm>
            <a:off x="3161825" y="1270013"/>
            <a:ext cx="2571000" cy="852900"/>
          </a:xfrm>
          <a:prstGeom prst="roundRect">
            <a:avLst>
              <a:gd fmla="val 2564" name="adj"/>
            </a:avLst>
          </a:prstGeom>
          <a:solidFill>
            <a:srgbClr val="370EC3"/>
          </a:solidFill>
          <a:ln>
            <a:noFill/>
          </a:ln>
          <a:effectLst>
            <a:outerShdw blurRad="142875" rotWithShape="0" algn="bl">
              <a:srgbClr val="000000">
                <a:alpha val="9410"/>
              </a:srgbClr>
            </a:outerShdw>
          </a:effectLst>
        </p:spPr>
        <p:txBody>
          <a:bodyPr anchorCtr="0" anchor="t"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100">
                <a:solidFill>
                  <a:srgbClr val="FED670"/>
                </a:solidFill>
                <a:latin typeface="Red Hat Display"/>
                <a:ea typeface="Red Hat Display"/>
                <a:cs typeface="Red Hat Display"/>
                <a:sym typeface="Red Hat Display"/>
              </a:rPr>
              <a:t>Jordi Baylina</a:t>
            </a:r>
            <a:endParaRPr b="1" sz="110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co-founder of Giveth, DAppNode</a:t>
            </a:r>
            <a:endParaRPr sz="10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and founder and technical lead of Polygon Hermez’ zkEVM and iden3.</a:t>
            </a:r>
            <a:endParaRPr sz="900">
              <a:solidFill>
                <a:schemeClr val="lt1"/>
              </a:solidFill>
              <a:latin typeface="Red Hat Display"/>
              <a:ea typeface="Red Hat Display"/>
              <a:cs typeface="Red Hat Display"/>
              <a:sym typeface="Red Hat Display"/>
            </a:endParaRPr>
          </a:p>
        </p:txBody>
      </p:sp>
      <p:pic>
        <p:nvPicPr>
          <p:cNvPr id="253" name="Google Shape;253;p33"/>
          <p:cNvPicPr preferRelativeResize="0"/>
          <p:nvPr/>
        </p:nvPicPr>
        <p:blipFill rotWithShape="1">
          <a:blip r:embed="rId7">
            <a:alphaModFix/>
          </a:blip>
          <a:srcRect b="6899" l="6639" r="7692" t="6640"/>
          <a:stretch/>
        </p:blipFill>
        <p:spPr>
          <a:xfrm>
            <a:off x="5145713" y="983726"/>
            <a:ext cx="706200" cy="712800"/>
          </a:xfrm>
          <a:prstGeom prst="ellipse">
            <a:avLst/>
          </a:prstGeom>
          <a:noFill/>
          <a:ln>
            <a:noFill/>
          </a:ln>
        </p:spPr>
      </p:pic>
      <p:sp>
        <p:nvSpPr>
          <p:cNvPr id="254" name="Google Shape;254;p33"/>
          <p:cNvSpPr/>
          <p:nvPr/>
        </p:nvSpPr>
        <p:spPr>
          <a:xfrm>
            <a:off x="5981225" y="1270013"/>
            <a:ext cx="2571000" cy="852900"/>
          </a:xfrm>
          <a:prstGeom prst="roundRect">
            <a:avLst>
              <a:gd fmla="val 2564" name="adj"/>
            </a:avLst>
          </a:prstGeom>
          <a:solidFill>
            <a:srgbClr val="370EC3"/>
          </a:solidFill>
          <a:ln>
            <a:noFill/>
          </a:ln>
          <a:effectLst>
            <a:outerShdw blurRad="142875" rotWithShape="0" algn="bl">
              <a:srgbClr val="000000">
                <a:alpha val="9410"/>
              </a:srgbClr>
            </a:outerShdw>
          </a:effectLst>
        </p:spPr>
        <p:txBody>
          <a:bodyPr anchorCtr="0" anchor="t"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100">
                <a:solidFill>
                  <a:srgbClr val="FED670"/>
                </a:solidFill>
                <a:latin typeface="Red Hat Display"/>
                <a:ea typeface="Red Hat Display"/>
                <a:cs typeface="Red Hat Display"/>
                <a:sym typeface="Red Hat Display"/>
              </a:rPr>
              <a:t>Marko Prljic </a:t>
            </a:r>
            <a:endParaRPr b="1" sz="110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Product and UX design lead at </a:t>
            </a:r>
            <a:endParaRPr sz="10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Giveth, co-founder of General Magic.</a:t>
            </a:r>
            <a:endParaRPr sz="1000">
              <a:solidFill>
                <a:schemeClr val="lt1"/>
              </a:solidFill>
              <a:latin typeface="Red Hat Display"/>
              <a:ea typeface="Red Hat Display"/>
              <a:cs typeface="Red Hat Display"/>
              <a:sym typeface="Red Hat Display"/>
            </a:endParaRPr>
          </a:p>
        </p:txBody>
      </p:sp>
      <p:pic>
        <p:nvPicPr>
          <p:cNvPr id="255" name="Google Shape;255;p33"/>
          <p:cNvPicPr preferRelativeResize="0"/>
          <p:nvPr/>
        </p:nvPicPr>
        <p:blipFill>
          <a:blip r:embed="rId8">
            <a:alphaModFix/>
          </a:blip>
          <a:stretch>
            <a:fillRect/>
          </a:stretch>
        </p:blipFill>
        <p:spPr>
          <a:xfrm>
            <a:off x="8033201" y="987026"/>
            <a:ext cx="706200" cy="706200"/>
          </a:xfrm>
          <a:prstGeom prst="ellipse">
            <a:avLst/>
          </a:prstGeom>
          <a:noFill/>
          <a:ln>
            <a:noFill/>
          </a:ln>
        </p:spPr>
      </p:pic>
      <p:sp>
        <p:nvSpPr>
          <p:cNvPr id="256" name="Google Shape;256;p33"/>
          <p:cNvSpPr/>
          <p:nvPr/>
        </p:nvSpPr>
        <p:spPr>
          <a:xfrm>
            <a:off x="342425" y="2413013"/>
            <a:ext cx="2571000" cy="852900"/>
          </a:xfrm>
          <a:prstGeom prst="roundRect">
            <a:avLst>
              <a:gd fmla="val 2564" name="adj"/>
            </a:avLst>
          </a:prstGeom>
          <a:solidFill>
            <a:srgbClr val="370EC3"/>
          </a:solidFill>
          <a:ln>
            <a:noFill/>
          </a:ln>
          <a:effectLst>
            <a:outerShdw blurRad="142875" rotWithShape="0" algn="bl">
              <a:srgbClr val="000000">
                <a:alpha val="9410"/>
              </a:srgbClr>
            </a:outerShdw>
          </a:effectLst>
        </p:spPr>
        <p:txBody>
          <a:bodyPr anchorCtr="0" anchor="t"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100">
                <a:solidFill>
                  <a:srgbClr val="FED670"/>
                </a:solidFill>
                <a:latin typeface="Red Hat Display"/>
                <a:ea typeface="Red Hat Display"/>
                <a:cs typeface="Red Hat Display"/>
                <a:sym typeface="Red Hat Display"/>
              </a:rPr>
              <a:t>Lauren Luz</a:t>
            </a:r>
            <a:endParaRPr b="1" sz="110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Giveth communications lead and GIVeconomy product manager.</a:t>
            </a:r>
            <a:endParaRPr sz="1000">
              <a:solidFill>
                <a:schemeClr val="lt1"/>
              </a:solidFill>
              <a:latin typeface="Red Hat Display"/>
              <a:ea typeface="Red Hat Display"/>
              <a:cs typeface="Red Hat Display"/>
              <a:sym typeface="Red Hat Display"/>
            </a:endParaRPr>
          </a:p>
        </p:txBody>
      </p:sp>
      <p:pic>
        <p:nvPicPr>
          <p:cNvPr id="257" name="Google Shape;257;p33"/>
          <p:cNvPicPr preferRelativeResize="0"/>
          <p:nvPr/>
        </p:nvPicPr>
        <p:blipFill rotWithShape="1">
          <a:blip r:embed="rId9">
            <a:alphaModFix/>
          </a:blip>
          <a:srcRect b="21900" l="30881" r="0" t="7061"/>
          <a:stretch/>
        </p:blipFill>
        <p:spPr>
          <a:xfrm>
            <a:off x="2321125" y="2189150"/>
            <a:ext cx="706200" cy="726000"/>
          </a:xfrm>
          <a:prstGeom prst="ellipse">
            <a:avLst/>
          </a:prstGeom>
          <a:noFill/>
          <a:ln>
            <a:noFill/>
          </a:ln>
        </p:spPr>
      </p:pic>
      <p:sp>
        <p:nvSpPr>
          <p:cNvPr id="258" name="Google Shape;258;p33"/>
          <p:cNvSpPr/>
          <p:nvPr/>
        </p:nvSpPr>
        <p:spPr>
          <a:xfrm>
            <a:off x="3161825" y="2403388"/>
            <a:ext cx="2571000" cy="852900"/>
          </a:xfrm>
          <a:prstGeom prst="roundRect">
            <a:avLst>
              <a:gd fmla="val 2564" name="adj"/>
            </a:avLst>
          </a:prstGeom>
          <a:solidFill>
            <a:srgbClr val="370EC3"/>
          </a:solidFill>
          <a:ln>
            <a:noFill/>
          </a:ln>
          <a:effectLst>
            <a:outerShdw blurRad="142875" rotWithShape="0" algn="bl">
              <a:srgbClr val="000000">
                <a:alpha val="9410"/>
              </a:srgbClr>
            </a:outerShdw>
          </a:effectLst>
        </p:spPr>
        <p:txBody>
          <a:bodyPr anchorCtr="0" anchor="t"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100">
                <a:solidFill>
                  <a:srgbClr val="FED670"/>
                </a:solidFill>
                <a:latin typeface="Red Hat Display"/>
                <a:ea typeface="Red Hat Display"/>
                <a:cs typeface="Red Hat Display"/>
                <a:sym typeface="Red Hat Display"/>
              </a:rPr>
              <a:t>Mitch @divine_comedian</a:t>
            </a:r>
            <a:endParaRPr b="1" sz="110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DAO steward, DeGov expert,  </a:t>
            </a:r>
            <a:endParaRPr sz="10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DevOps and development assistant.</a:t>
            </a:r>
            <a:endParaRPr sz="1000">
              <a:solidFill>
                <a:schemeClr val="lt1"/>
              </a:solidFill>
              <a:latin typeface="Red Hat Display"/>
              <a:ea typeface="Red Hat Display"/>
              <a:cs typeface="Red Hat Display"/>
              <a:sym typeface="Red Hat Display"/>
            </a:endParaRPr>
          </a:p>
        </p:txBody>
      </p:sp>
      <p:pic>
        <p:nvPicPr>
          <p:cNvPr id="259" name="Google Shape;259;p33"/>
          <p:cNvPicPr preferRelativeResize="0"/>
          <p:nvPr/>
        </p:nvPicPr>
        <p:blipFill>
          <a:blip r:embed="rId10">
            <a:alphaModFix/>
          </a:blip>
          <a:stretch>
            <a:fillRect/>
          </a:stretch>
        </p:blipFill>
        <p:spPr>
          <a:xfrm>
            <a:off x="5145713" y="2206226"/>
            <a:ext cx="706200" cy="706200"/>
          </a:xfrm>
          <a:prstGeom prst="ellipse">
            <a:avLst/>
          </a:prstGeom>
          <a:noFill/>
          <a:ln>
            <a:noFill/>
          </a:ln>
        </p:spPr>
      </p:pic>
      <p:sp>
        <p:nvSpPr>
          <p:cNvPr id="260" name="Google Shape;260;p33"/>
          <p:cNvSpPr/>
          <p:nvPr/>
        </p:nvSpPr>
        <p:spPr>
          <a:xfrm>
            <a:off x="5981225" y="2403388"/>
            <a:ext cx="2571000" cy="852900"/>
          </a:xfrm>
          <a:prstGeom prst="roundRect">
            <a:avLst>
              <a:gd fmla="val 2564" name="adj"/>
            </a:avLst>
          </a:prstGeom>
          <a:solidFill>
            <a:srgbClr val="370EC3"/>
          </a:solidFill>
          <a:ln>
            <a:noFill/>
          </a:ln>
          <a:effectLst>
            <a:outerShdw blurRad="142875" rotWithShape="0" algn="bl">
              <a:srgbClr val="000000">
                <a:alpha val="9410"/>
              </a:srgbClr>
            </a:outerShdw>
          </a:effectLst>
        </p:spPr>
        <p:txBody>
          <a:bodyPr anchorCtr="0" anchor="t"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100">
                <a:solidFill>
                  <a:srgbClr val="FED670"/>
                </a:solidFill>
                <a:latin typeface="Red Hat Display"/>
                <a:ea typeface="Red Hat Display"/>
                <a:cs typeface="Red Hat Display"/>
                <a:sym typeface="Red Hat Display"/>
              </a:rPr>
              <a:t>Willy Ogorzaly</a:t>
            </a:r>
            <a:endParaRPr b="1" sz="110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Head of Decentralization at Fox Foundation. Former CEO @bitfract acq: ShapeShift @JustLegal acq: DigitalTown.</a:t>
            </a:r>
            <a:endParaRPr sz="1000">
              <a:solidFill>
                <a:schemeClr val="lt1"/>
              </a:solidFill>
              <a:latin typeface="Red Hat Display"/>
              <a:ea typeface="Red Hat Display"/>
              <a:cs typeface="Red Hat Display"/>
              <a:sym typeface="Red Hat Display"/>
            </a:endParaRPr>
          </a:p>
        </p:txBody>
      </p:sp>
      <p:pic>
        <p:nvPicPr>
          <p:cNvPr id="261" name="Google Shape;261;p33"/>
          <p:cNvPicPr preferRelativeResize="0"/>
          <p:nvPr/>
        </p:nvPicPr>
        <p:blipFill rotWithShape="1">
          <a:blip r:embed="rId11">
            <a:alphaModFix/>
          </a:blip>
          <a:srcRect b="19929" l="10062" r="10205" t="0"/>
          <a:stretch/>
        </p:blipFill>
        <p:spPr>
          <a:xfrm>
            <a:off x="8033199" y="2197562"/>
            <a:ext cx="706200" cy="709200"/>
          </a:xfrm>
          <a:prstGeom prst="ellipse">
            <a:avLst/>
          </a:prstGeom>
          <a:noFill/>
          <a:ln>
            <a:noFill/>
          </a:ln>
        </p:spPr>
      </p:pic>
      <p:sp>
        <p:nvSpPr>
          <p:cNvPr id="262" name="Google Shape;262;p33"/>
          <p:cNvSpPr/>
          <p:nvPr/>
        </p:nvSpPr>
        <p:spPr>
          <a:xfrm>
            <a:off x="342425" y="3556013"/>
            <a:ext cx="2571000" cy="852900"/>
          </a:xfrm>
          <a:prstGeom prst="roundRect">
            <a:avLst>
              <a:gd fmla="val 2564" name="adj"/>
            </a:avLst>
          </a:prstGeom>
          <a:solidFill>
            <a:srgbClr val="370EC3"/>
          </a:solidFill>
          <a:ln>
            <a:noFill/>
          </a:ln>
          <a:effectLst>
            <a:outerShdw blurRad="142875" rotWithShape="0" algn="bl">
              <a:srgbClr val="000000">
                <a:alpha val="9410"/>
              </a:srgbClr>
            </a:outerShdw>
          </a:effectLst>
        </p:spPr>
        <p:txBody>
          <a:bodyPr anchorCtr="0" anchor="t"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100">
                <a:solidFill>
                  <a:srgbClr val="FED670"/>
                </a:solidFill>
                <a:latin typeface="Red Hat Display"/>
                <a:ea typeface="Red Hat Display"/>
                <a:cs typeface="Red Hat Display"/>
                <a:sym typeface="Red Hat Display"/>
              </a:rPr>
              <a:t>Eduardo Antuña </a:t>
            </a:r>
            <a:endParaRPr b="1" sz="110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DAppNode co-founder and </a:t>
            </a:r>
            <a:endParaRPr sz="10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project lead. Ethereum DevOps and Solidity developer.</a:t>
            </a:r>
            <a:endParaRPr sz="1000">
              <a:solidFill>
                <a:schemeClr val="lt1"/>
              </a:solidFill>
              <a:latin typeface="Red Hat Display"/>
              <a:ea typeface="Red Hat Display"/>
              <a:cs typeface="Red Hat Display"/>
              <a:sym typeface="Red Hat Display"/>
            </a:endParaRPr>
          </a:p>
        </p:txBody>
      </p:sp>
      <p:pic>
        <p:nvPicPr>
          <p:cNvPr id="263" name="Google Shape;263;p33"/>
          <p:cNvPicPr preferRelativeResize="0"/>
          <p:nvPr/>
        </p:nvPicPr>
        <p:blipFill>
          <a:blip r:embed="rId12">
            <a:alphaModFix/>
          </a:blip>
          <a:stretch>
            <a:fillRect/>
          </a:stretch>
        </p:blipFill>
        <p:spPr>
          <a:xfrm>
            <a:off x="2321125" y="3322399"/>
            <a:ext cx="706200" cy="706200"/>
          </a:xfrm>
          <a:prstGeom prst="ellipse">
            <a:avLst/>
          </a:prstGeom>
          <a:noFill/>
          <a:ln>
            <a:noFill/>
          </a:ln>
        </p:spPr>
      </p:pic>
      <p:sp>
        <p:nvSpPr>
          <p:cNvPr id="264" name="Google Shape;264;p33"/>
          <p:cNvSpPr/>
          <p:nvPr/>
        </p:nvSpPr>
        <p:spPr>
          <a:xfrm>
            <a:off x="3161825" y="3556013"/>
            <a:ext cx="2571000" cy="852900"/>
          </a:xfrm>
          <a:prstGeom prst="roundRect">
            <a:avLst>
              <a:gd fmla="val 2564" name="adj"/>
            </a:avLst>
          </a:prstGeom>
          <a:solidFill>
            <a:srgbClr val="370EC3"/>
          </a:solidFill>
          <a:ln>
            <a:noFill/>
          </a:ln>
          <a:effectLst>
            <a:outerShdw blurRad="142875" rotWithShape="0" algn="bl">
              <a:srgbClr val="000000">
                <a:alpha val="9410"/>
              </a:srgbClr>
            </a:outerShdw>
          </a:effectLst>
        </p:spPr>
        <p:txBody>
          <a:bodyPr anchorCtr="0" anchor="t"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100">
                <a:solidFill>
                  <a:srgbClr val="FED670"/>
                </a:solidFill>
                <a:latin typeface="Red Hat Display"/>
                <a:ea typeface="Red Hat Display"/>
                <a:cs typeface="Red Hat Display"/>
                <a:sym typeface="Red Hat Display"/>
              </a:rPr>
              <a:t>Sem @404ouch</a:t>
            </a:r>
            <a:endParaRPr b="1" sz="110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Software engineer at 1Hive, Giveth. </a:t>
            </a:r>
            <a:endParaRPr sz="10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Smart contract developer. Building GIVpower.</a:t>
            </a:r>
            <a:endParaRPr sz="1000">
              <a:solidFill>
                <a:schemeClr val="lt1"/>
              </a:solidFill>
              <a:latin typeface="Red Hat Display"/>
              <a:ea typeface="Red Hat Display"/>
              <a:cs typeface="Red Hat Display"/>
              <a:sym typeface="Red Hat Display"/>
            </a:endParaRPr>
          </a:p>
        </p:txBody>
      </p:sp>
      <p:pic>
        <p:nvPicPr>
          <p:cNvPr id="265" name="Google Shape;265;p33"/>
          <p:cNvPicPr preferRelativeResize="0"/>
          <p:nvPr/>
        </p:nvPicPr>
        <p:blipFill>
          <a:blip r:embed="rId13">
            <a:alphaModFix/>
          </a:blip>
          <a:stretch>
            <a:fillRect/>
          </a:stretch>
        </p:blipFill>
        <p:spPr>
          <a:xfrm>
            <a:off x="5145725" y="3322400"/>
            <a:ext cx="706200" cy="706200"/>
          </a:xfrm>
          <a:prstGeom prst="ellipse">
            <a:avLst/>
          </a:prstGeom>
          <a:noFill/>
          <a:ln>
            <a:noFill/>
          </a:ln>
        </p:spPr>
      </p:pic>
      <p:sp>
        <p:nvSpPr>
          <p:cNvPr id="266" name="Google Shape;266;p33"/>
          <p:cNvSpPr/>
          <p:nvPr/>
        </p:nvSpPr>
        <p:spPr>
          <a:xfrm>
            <a:off x="5981225" y="3556013"/>
            <a:ext cx="2571000" cy="852900"/>
          </a:xfrm>
          <a:prstGeom prst="roundRect">
            <a:avLst>
              <a:gd fmla="val 2564" name="adj"/>
            </a:avLst>
          </a:prstGeom>
          <a:solidFill>
            <a:srgbClr val="370EC3"/>
          </a:solidFill>
          <a:ln>
            <a:noFill/>
          </a:ln>
          <a:effectLst>
            <a:outerShdw blurRad="142875" rotWithShape="0" algn="bl">
              <a:srgbClr val="000000">
                <a:alpha val="9410"/>
              </a:srgbClr>
            </a:outerShdw>
          </a:effectLst>
        </p:spPr>
        <p:txBody>
          <a:bodyPr anchorCtr="0" anchor="t"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100">
                <a:solidFill>
                  <a:srgbClr val="FED670"/>
                </a:solidFill>
                <a:latin typeface="Red Hat Display"/>
                <a:ea typeface="Red Hat Display"/>
                <a:cs typeface="Red Hat Display"/>
                <a:sym typeface="Red Hat Display"/>
              </a:rPr>
              <a:t>Oleksii Matiiasevych</a:t>
            </a:r>
            <a:endParaRPr b="1" sz="110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Ethereum </a:t>
            </a:r>
            <a:r>
              <a:rPr lang="en" sz="1000">
                <a:solidFill>
                  <a:schemeClr val="lt1"/>
                </a:solidFill>
                <a:latin typeface="Red Hat Display"/>
                <a:ea typeface="Red Hat Display"/>
                <a:cs typeface="Red Hat Display"/>
                <a:sym typeface="Red Hat Display"/>
              </a:rPr>
              <a:t>architect</a:t>
            </a:r>
            <a:r>
              <a:rPr lang="en" sz="1000">
                <a:solidFill>
                  <a:schemeClr val="lt1"/>
                </a:solidFill>
                <a:latin typeface="Red Hat Display"/>
                <a:ea typeface="Red Hat Display"/>
                <a:cs typeface="Red Hat Display"/>
                <a:sym typeface="Red Hat Display"/>
              </a:rPr>
              <a:t>, </a:t>
            </a:r>
            <a:endParaRPr sz="10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smart contracts engineer.</a:t>
            </a:r>
            <a:endParaRPr sz="1000">
              <a:solidFill>
                <a:schemeClr val="lt1"/>
              </a:solidFill>
              <a:latin typeface="Red Hat Display"/>
              <a:ea typeface="Red Hat Display"/>
              <a:cs typeface="Red Hat Display"/>
              <a:sym typeface="Red Hat Display"/>
            </a:endParaRPr>
          </a:p>
        </p:txBody>
      </p:sp>
      <p:pic>
        <p:nvPicPr>
          <p:cNvPr id="267" name="Google Shape;267;p33"/>
          <p:cNvPicPr preferRelativeResize="0"/>
          <p:nvPr/>
        </p:nvPicPr>
        <p:blipFill>
          <a:blip r:embed="rId14">
            <a:alphaModFix/>
          </a:blip>
          <a:stretch>
            <a:fillRect/>
          </a:stretch>
        </p:blipFill>
        <p:spPr>
          <a:xfrm>
            <a:off x="8033200" y="3331250"/>
            <a:ext cx="706200" cy="688500"/>
          </a:xfrm>
          <a:prstGeom prst="ellipse">
            <a:avLst/>
          </a:prstGeom>
          <a:noFill/>
          <a:ln>
            <a:noFill/>
          </a:ln>
        </p:spPr>
      </p:pic>
      <p:sp>
        <p:nvSpPr>
          <p:cNvPr id="268" name="Google Shape;268;p33"/>
          <p:cNvSpPr txBox="1"/>
          <p:nvPr/>
        </p:nvSpPr>
        <p:spPr>
          <a:xfrm>
            <a:off x="342425" y="4515250"/>
            <a:ext cx="8209800" cy="370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210">
                <a:solidFill>
                  <a:schemeClr val="lt1"/>
                </a:solidFill>
                <a:latin typeface="Red Hat Display"/>
                <a:ea typeface="Red Hat Display"/>
                <a:cs typeface="Red Hat Display"/>
                <a:sym typeface="Red Hat Display"/>
              </a:rPr>
              <a:t>…</a:t>
            </a:r>
            <a:r>
              <a:rPr b="1" lang="en" sz="1210">
                <a:solidFill>
                  <a:schemeClr val="lt1"/>
                </a:solidFill>
                <a:latin typeface="Red Hat Display"/>
                <a:ea typeface="Red Hat Display"/>
                <a:cs typeface="Red Hat Display"/>
                <a:sym typeface="Red Hat Display"/>
              </a:rPr>
              <a:t>and 50+ Giveth contributors</a:t>
            </a:r>
            <a:endParaRPr b="1" sz="1210">
              <a:solidFill>
                <a:schemeClr val="lt1"/>
              </a:solidFill>
              <a:latin typeface="Red Hat Display"/>
              <a:ea typeface="Red Hat Display"/>
              <a:cs typeface="Red Hat Display"/>
              <a:sym typeface="Red Hat Display"/>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